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0"/>
  </p:notesMasterIdLst>
  <p:handoutMasterIdLst>
    <p:handoutMasterId r:id="rId31"/>
  </p:handoutMasterIdLst>
  <p:sldIdLst>
    <p:sldId id="364" r:id="rId5"/>
    <p:sldId id="1875" r:id="rId6"/>
    <p:sldId id="1874" r:id="rId7"/>
    <p:sldId id="1851" r:id="rId8"/>
    <p:sldId id="1850" r:id="rId9"/>
    <p:sldId id="1854" r:id="rId10"/>
    <p:sldId id="1876" r:id="rId11"/>
    <p:sldId id="1859" r:id="rId12"/>
    <p:sldId id="1860" r:id="rId13"/>
    <p:sldId id="1863" r:id="rId14"/>
    <p:sldId id="1861" r:id="rId15"/>
    <p:sldId id="1864" r:id="rId16"/>
    <p:sldId id="1865" r:id="rId17"/>
    <p:sldId id="1866" r:id="rId18"/>
    <p:sldId id="1871" r:id="rId19"/>
    <p:sldId id="1867" r:id="rId20"/>
    <p:sldId id="1870" r:id="rId21"/>
    <p:sldId id="1868" r:id="rId22"/>
    <p:sldId id="1872" r:id="rId23"/>
    <p:sldId id="1869" r:id="rId24"/>
    <p:sldId id="1873" r:id="rId25"/>
    <p:sldId id="1857" r:id="rId26"/>
    <p:sldId id="348" r:id="rId27"/>
    <p:sldId id="532" r:id="rId28"/>
    <p:sldId id="314"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1596" userDrawn="1">
          <p15:clr>
            <a:srgbClr val="A4A3A4"/>
          </p15:clr>
        </p15:guide>
        <p15:guide id="27" pos="3096" userDrawn="1">
          <p15:clr>
            <a:srgbClr val="A4A3A4"/>
          </p15:clr>
        </p15:guide>
        <p15:guide id="28" pos="588" userDrawn="1">
          <p15:clr>
            <a:srgbClr val="5ACBF0"/>
          </p15:clr>
        </p15:guide>
        <p15:guide id="29" pos="2604" userDrawn="1">
          <p15:clr>
            <a:srgbClr val="5ACBF0"/>
          </p15:clr>
        </p15:guide>
        <p15:guide id="30" orient="horz" pos="960" userDrawn="1">
          <p15:clr>
            <a:srgbClr val="5ACBF0"/>
          </p15:clr>
        </p15:guide>
        <p15:guide id="31" orient="horz" pos="2268" userDrawn="1">
          <p15:clr>
            <a:srgbClr val="5ACBF0"/>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Caitlyn Ryan" initials="CR" lastIdx="24" clrIdx="2">
    <p:extLst>
      <p:ext uri="{19B8F6BF-5375-455C-9EA6-DF929625EA0E}">
        <p15:presenceInfo xmlns:p15="http://schemas.microsoft.com/office/powerpoint/2012/main" userId="S-1-5-21-383413107-1061881802-891584314-12522" providerId="AD"/>
      </p:ext>
    </p:extLst>
  </p:cmAuthor>
  <p:cmAuthor id="3" name="Caitlyn Ryan" initials="CR [2]" lastIdx="4" clrIdx="3">
    <p:extLst>
      <p:ext uri="{19B8F6BF-5375-455C-9EA6-DF929625EA0E}">
        <p15:presenceInfo xmlns:p15="http://schemas.microsoft.com/office/powerpoint/2012/main" userId="S::caitlynr@silverfoxprod.com::e0e442c6-852d-445b-8a04-5983e13180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00"/>
    <a:srgbClr val="A21000"/>
    <a:srgbClr val="000000"/>
    <a:srgbClr val="192931"/>
    <a:srgbClr val="10181D"/>
    <a:srgbClr val="0C1318"/>
    <a:srgbClr val="0E151A"/>
    <a:srgbClr val="141F26"/>
    <a:srgbClr val="5B595B"/>
    <a:srgbClr val="4342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4" autoAdjust="0"/>
    <p:restoredTop sz="92201" autoAdjust="0"/>
  </p:normalViewPr>
  <p:slideViewPr>
    <p:cSldViewPr snapToGrid="0" showGuides="1">
      <p:cViewPr>
        <p:scale>
          <a:sx n="96" d="100"/>
          <a:sy n="96" d="100"/>
        </p:scale>
        <p:origin x="568" y="168"/>
      </p:cViewPr>
      <p:guideLst>
        <p:guide orient="horz" pos="1596"/>
        <p:guide pos="3096"/>
        <p:guide pos="588"/>
        <p:guide pos="2604"/>
        <p:guide orient="horz" pos="960"/>
        <p:guide orient="horz" pos="22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6" d="100"/>
          <a:sy n="126" d="100"/>
        </p:scale>
        <p:origin x="454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5/9/19</a:t>
            </a:fld>
            <a:endParaRPr lang="en-US" dirty="0"/>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Amazon Confidential</a:t>
            </a:r>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dirty="0"/>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5/9/19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r>
              <a:rPr lang="en-US" dirty="0"/>
              <a:t>Amazon Confidential</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Amazon Ember Regular" charset="0"/>
                <a:ea typeface="+mn-ea"/>
                <a:cs typeface="+mn-cs"/>
              </a:rPr>
              <a:t>First call deck for CXO level introduction to Amazon AI. </a:t>
            </a: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328214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65712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ML Solutions Lab</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is a program to help you accelerate your use of machine learning in products and processes.</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Amazon ML Solutions Lab pairs your team with Amazon machine learning experts to prepare data, build and train models, and put models into production.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It combines hands-on educational workshops with brainstorming sessions and advisory professional services to help you ‘work backwards’ from business challenges, and then go step-by-step through the process of developing machine learning-based solutions.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At the end of the program, you will be able to take what you have learned through the process and use it elsewhere in your organization to apply ML to business opportunities.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Toyota</a:t>
            </a:r>
            <a:r>
              <a:rPr lang="en-US" sz="1200" b="0" i="0" kern="1200" baseline="0" dirty="0">
                <a:solidFill>
                  <a:schemeClr val="tx1"/>
                </a:solidFill>
                <a:effectLst/>
                <a:latin typeface="Amazon Ember Regular" charset="0"/>
                <a:ea typeface="+mn-ea"/>
                <a:cs typeface="+mn-cs"/>
              </a:rPr>
              <a:t> Research Institute, Johnson &amp; Johnson and MLB used the ML Solutions Lab to kick start their ML projects.</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https://aws.amazon.com/ml-solutions-lab/</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Machine Learning Training and Certification courses</a:t>
            </a:r>
            <a:r>
              <a:rPr lang="en-US" sz="1200" b="0" i="0" kern="1200" baseline="0" dirty="0">
                <a:solidFill>
                  <a:schemeClr val="tx1"/>
                </a:solidFill>
                <a:effectLst/>
                <a:latin typeface="Amazon Ember Regular" charset="0"/>
                <a:ea typeface="+mn-ea"/>
                <a:cs typeface="+mn-cs"/>
              </a:rPr>
              <a:t> i</a:t>
            </a:r>
            <a:r>
              <a:rPr lang="en-US" sz="1200" b="0" i="0" kern="1200" dirty="0">
                <a:solidFill>
                  <a:schemeClr val="tx1"/>
                </a:solidFill>
                <a:effectLst/>
                <a:latin typeface="Amazon Ember Regular" charset="0"/>
                <a:ea typeface="+mn-ea"/>
                <a:cs typeface="+mn-cs"/>
              </a:rPr>
              <a:t>ntroduce AWS customers and current and potential machine learning practitioners to the practical Amazon approach to machine learning (ML) </a:t>
            </a:r>
          </a:p>
          <a:p>
            <a:r>
              <a:rPr lang="en-US" sz="1200" b="0" i="0" kern="1200" dirty="0">
                <a:solidFill>
                  <a:schemeClr val="tx1"/>
                </a:solidFill>
                <a:effectLst/>
                <a:latin typeface="Amazon Ember Regular" charset="0"/>
                <a:ea typeface="+mn-ea"/>
                <a:cs typeface="+mn-cs"/>
              </a:rPr>
              <a:t>https://aws.amazon.com/training/learning-paths/machine-learning/</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4126300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666929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75082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Amazon Confidential</a:t>
            </a:r>
            <a:endParaRPr lang="en-US" dirty="0"/>
          </a:p>
        </p:txBody>
      </p:sp>
      <p:sp>
        <p:nvSpPr>
          <p:cNvPr id="5" name="Slide Number Placeholder 4"/>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3698071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376238" y="693738"/>
            <a:ext cx="6162675" cy="3467100"/>
          </a:xfrm>
          <a:prstGeom prst="rect">
            <a:avLst/>
          </a:prstGeom>
        </p:spPr>
        <p:txBody>
          <a:bodyPr/>
          <a:lstStyle/>
          <a:p>
            <a:endParaRPr/>
          </a:p>
        </p:txBody>
      </p:sp>
      <p:sp>
        <p:nvSpPr>
          <p:cNvPr id="816" name="Shape 816"/>
          <p:cNvSpPr>
            <a:spLocks noGrp="1"/>
          </p:cNvSpPr>
          <p:nvPr>
            <p:ph type="body" sz="quarter" idx="1"/>
          </p:nvPr>
        </p:nvSpPr>
        <p:spPr>
          <a:xfrm>
            <a:off x="922020" y="4391660"/>
            <a:ext cx="5071110" cy="4160520"/>
          </a:xfrm>
          <a:prstGeom prst="rect">
            <a:avLst/>
          </a:prstGeom>
        </p:spPr>
        <p:txBody>
          <a:bodyPr lIns="92309" tIns="46154" rIns="92309" bIns="46154"/>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SageMaker is a managed service that takes a number of the required steps to build, train, tune, and deploy a ML model and makes it much easier for everyday developers and scientists.</a:t>
            </a:r>
          </a:p>
          <a:p>
            <a:endParaRPr sz="1000" dirty="0"/>
          </a:p>
        </p:txBody>
      </p:sp>
      <p:sp>
        <p:nvSpPr>
          <p:cNvPr id="2" name="Footer Placeholder 1">
            <a:extLst>
              <a:ext uri="{FF2B5EF4-FFF2-40B4-BE49-F238E27FC236}">
                <a16:creationId xmlns:a16="http://schemas.microsoft.com/office/drawing/2014/main" id="{419EB9FA-B220-0644-AA2A-4B0D1B22EC2A}"/>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0FAC8289-27A6-8B46-899D-10BF8CE489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354910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254902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808879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803038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667087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36789" y="114936"/>
            <a:ext cx="8205304" cy="62087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36550" y="1064419"/>
            <a:ext cx="8205788" cy="29289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5077279"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661585" y="1119541"/>
            <a:ext cx="3047700" cy="3142897"/>
          </a:xfrm>
          <a:prstGeom prst="rect">
            <a:avLst/>
          </a:prstGeom>
        </p:spPr>
        <p:txBody>
          <a:bodyPr/>
          <a:lstStyle/>
          <a:p>
            <a:endParaRPr lang="en-US" dirty="0"/>
          </a:p>
        </p:txBody>
      </p:sp>
    </p:spTree>
    <p:extLst>
      <p:ext uri="{BB962C8B-B14F-4D97-AF65-F5344CB8AC3E}">
        <p14:creationId xmlns:p14="http://schemas.microsoft.com/office/powerpoint/2010/main" val="45102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center)">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8395220" cy="3336345"/>
          </a:xfrm>
          <a:prstGeom prst="rect">
            <a:avLst/>
          </a:prstGeom>
        </p:spPr>
        <p:txBody>
          <a:bodyPr/>
          <a:lstStyle/>
          <a:p>
            <a:endParaRPr lang="en-US" dirty="0"/>
          </a:p>
        </p:txBody>
      </p:sp>
    </p:spTree>
    <p:extLst>
      <p:ext uri="{BB962C8B-B14F-4D97-AF65-F5344CB8AC3E}">
        <p14:creationId xmlns:p14="http://schemas.microsoft.com/office/powerpoint/2010/main" val="3345301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0"/>
            <a:ext cx="9144000" cy="5143499"/>
          </a:xfrm>
          <a:prstGeom prst="rect">
            <a:avLst/>
          </a:prstGeom>
        </p:spPr>
        <p:txBody>
          <a:bodyPr/>
          <a:lstStyle/>
          <a:p>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9144000" cy="5141596"/>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2381838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9144000" cy="5141596"/>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3658903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45029"/>
            <a:ext cx="9144000" cy="33310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Picture Placeholder 2"/>
          <p:cNvSpPr>
            <a:spLocks noGrp="1"/>
          </p:cNvSpPr>
          <p:nvPr>
            <p:ph type="pic" sz="quarter" idx="16"/>
          </p:nvPr>
        </p:nvSpPr>
        <p:spPr>
          <a:xfrm>
            <a:off x="591671"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2705186"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4818701"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6932217"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591671" y="2935611"/>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2705186" y="2935611"/>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4818701" y="2935611"/>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6932217" y="2935611"/>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9" name="Picture Placeholder 2"/>
          <p:cNvSpPr>
            <a:spLocks noGrp="1"/>
          </p:cNvSpPr>
          <p:nvPr>
            <p:ph type="pic" sz="quarter" idx="20"/>
          </p:nvPr>
        </p:nvSpPr>
        <p:spPr>
          <a:xfrm>
            <a:off x="339939" y="1170916"/>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3479308" y="1170916"/>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6624974" y="1170916"/>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339939" y="2782372"/>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3479308" y="2782372"/>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6624974" y="2782372"/>
            <a:ext cx="1924050" cy="1100667"/>
          </a:xfrm>
          <a:prstGeom prst="rect">
            <a:avLst/>
          </a:prstGeom>
        </p:spPr>
        <p:txBody>
          <a:bodyPr>
            <a:normAutofit/>
          </a:bodyPr>
          <a:lstStyle>
            <a:lvl1pPr>
              <a:defRPr sz="1400">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3273093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336788" y="1154113"/>
            <a:ext cx="8205549" cy="3127375"/>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36550" y="1058863"/>
            <a:ext cx="8205788" cy="340360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36550" y="1058863"/>
            <a:ext cx="8205788" cy="340360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6D7709-6145-495A-92A6-03EFE44102C8}"/>
              </a:ext>
            </a:extLst>
          </p:cNvPr>
          <p:cNvPicPr>
            <a:picLocks noChangeAspect="1"/>
          </p:cNvPicPr>
          <p:nvPr userDrawn="1"/>
        </p:nvPicPr>
        <p:blipFill>
          <a:blip r:embed="rId2"/>
          <a:stretch>
            <a:fillRect/>
          </a:stretch>
        </p:blipFill>
        <p:spPr>
          <a:xfrm>
            <a:off x="0" y="0"/>
            <a:ext cx="9144000" cy="5141596"/>
          </a:xfrm>
          <a:prstGeom prst="rect">
            <a:avLst/>
          </a:prstGeom>
        </p:spPr>
      </p:pic>
      <p:sp>
        <p:nvSpPr>
          <p:cNvPr id="8" name="Rectangle 7">
            <a:extLst>
              <a:ext uri="{FF2B5EF4-FFF2-40B4-BE49-F238E27FC236}">
                <a16:creationId xmlns:a16="http://schemas.microsoft.com/office/drawing/2014/main" id="{739DCF7E-2EC2-482A-B3E7-0F38BC8CDB1B}"/>
              </a:ext>
            </a:extLst>
          </p:cNvPr>
          <p:cNvSpPr/>
          <p:nvPr userDrawn="1"/>
        </p:nvSpPr>
        <p:spPr>
          <a:xfrm>
            <a:off x="0" y="0"/>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3"/>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4029020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36550" y="1058863"/>
            <a:ext cx="8205788" cy="340360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6" name="TextBox 5"/>
          <p:cNvSpPr txBox="1"/>
          <p:nvPr userDrawn="1"/>
        </p:nvSpPr>
        <p:spPr>
          <a:xfrm>
            <a:off x="7436224" y="6104965"/>
            <a:ext cx="184731" cy="369332"/>
          </a:xfrm>
          <a:prstGeom prst="rect">
            <a:avLst/>
          </a:prstGeom>
          <a:noFill/>
        </p:spPr>
        <p:txBody>
          <a:bodyPr wrap="none" rtlCol="0">
            <a:spAutoFit/>
          </a:bodyPr>
          <a:lstStyle/>
          <a:p>
            <a:endParaRPr lang="en-US" dirty="0"/>
          </a:p>
        </p:txBody>
      </p:sp>
      <p:sp>
        <p:nvSpPr>
          <p:cNvPr id="10" name="Title 1"/>
          <p:cNvSpPr>
            <a:spLocks noGrp="1"/>
          </p:cNvSpPr>
          <p:nvPr>
            <p:ph type="title"/>
          </p:nvPr>
        </p:nvSpPr>
        <p:spPr>
          <a:xfrm>
            <a:off x="411647" y="1618393"/>
            <a:ext cx="6662921" cy="704387"/>
          </a:xfrm>
        </p:spPr>
        <p:txBody>
          <a:bodyPr anchor="ctr" anchorCtr="0">
            <a:noAutofit/>
          </a:bodyPr>
          <a:lstStyle>
            <a:lvl1pPr algn="l">
              <a:defRPr sz="4000"/>
            </a:lvl1p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418522" y="2322780"/>
            <a:ext cx="3987800" cy="4953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411647"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3" name="TextBox 12">
            <a:extLst>
              <a:ext uri="{FF2B5EF4-FFF2-40B4-BE49-F238E27FC236}">
                <a16:creationId xmlns:a16="http://schemas.microsoft.com/office/drawing/2014/main" id="{9A17EFB3-AE32-9E4B-AA56-B14E0F204499}"/>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a:prstGeom prst="rect">
            <a:avLst/>
          </a:prstGeom>
        </p:spPr>
        <p:txBody>
          <a:bodyPr>
            <a:normAutofit/>
          </a:bodyPr>
          <a:lstStyle>
            <a:lvl1pPr marL="0" indent="0" algn="l">
              <a:buNone/>
              <a:defRPr sz="1600" baseline="0"/>
            </a:lvl1pPr>
          </a:lstStyle>
          <a:p>
            <a:pPr lvl="0"/>
            <a:r>
              <a:rPr lang="en-US"/>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6" name="TextBox 5">
            <a:extLst>
              <a:ext uri="{FF2B5EF4-FFF2-40B4-BE49-F238E27FC236}">
                <a16:creationId xmlns:a16="http://schemas.microsoft.com/office/drawing/2014/main" id="{4D8B5D6C-FADB-1340-820C-26E840A8AC89}"/>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24837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slide - Squid 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19B42FBE-3295-6941-A1AE-631779A2516B}"/>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63584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slide - Oran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F4C7A6D3-65A0-8542-AE4B-0026DA76B828}"/>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6264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6B5352DB-30F3-104A-9B80-B5A5F889DF74}"/>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04651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dirty="0"/>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36550" y="1065213"/>
            <a:ext cx="3974193"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600" b="1"/>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80195" y="1119541"/>
            <a:ext cx="2836863"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705230" y="1119541"/>
            <a:ext cx="2989065" cy="3142897"/>
          </a:xfrm>
          <a:prstGeom prst="rect">
            <a:avLst/>
          </a:prstGeom>
        </p:spPr>
        <p:txBody>
          <a:bodyPr/>
          <a:lstStyle/>
          <a:p>
            <a:endParaRPr lang="en-US" dirty="0"/>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61295" y="1119541"/>
            <a:ext cx="2001515" cy="1678935"/>
          </a:xfrm>
          <a:prstGeom prst="rect">
            <a:avLst/>
          </a:prstGeom>
        </p:spPr>
        <p:txBody>
          <a:bodyPr/>
          <a:lstStyle/>
          <a:p>
            <a:endParaRPr lang="en-US" dirty="0"/>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61295" y="3079376"/>
            <a:ext cx="2001515" cy="1183062"/>
          </a:xfrm>
          <a:prstGeom prst="rect">
            <a:avLst/>
          </a:prstGeom>
        </p:spPr>
        <p:txBody>
          <a:bodyPr/>
          <a:lstStyle/>
          <a:p>
            <a:endParaRPr lang="en-US" dirty="0"/>
          </a:p>
        </p:txBody>
      </p:sp>
    </p:spTree>
    <p:extLst>
      <p:ext uri="{BB962C8B-B14F-4D97-AF65-F5344CB8AC3E}">
        <p14:creationId xmlns:p14="http://schemas.microsoft.com/office/powerpoint/2010/main" val="2901287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96" r:id="rId1"/>
    <p:sldLayoutId id="2147483700" r:id="rId2"/>
    <p:sldLayoutId id="2147483697" r:id="rId3"/>
    <p:sldLayoutId id="2147483698" r:id="rId4"/>
    <p:sldLayoutId id="2147483699" r:id="rId5"/>
    <p:sldLayoutId id="2147483689" r:id="rId6"/>
    <p:sldLayoutId id="2147483678" r:id="rId7"/>
    <p:sldLayoutId id="2147483707" r:id="rId8"/>
    <p:sldLayoutId id="2147483679" r:id="rId9"/>
    <p:sldLayoutId id="2147483703" r:id="rId10"/>
    <p:sldLayoutId id="2147483704" r:id="rId11"/>
    <p:sldLayoutId id="2147483705" r:id="rId12"/>
    <p:sldLayoutId id="2147483706" r:id="rId13"/>
    <p:sldLayoutId id="2147483710" r:id="rId14"/>
    <p:sldLayoutId id="2147483690" r:id="rId15"/>
    <p:sldLayoutId id="2147483691" r:id="rId16"/>
    <p:sldLayoutId id="2147483692" r:id="rId17"/>
    <p:sldLayoutId id="2147483702" r:id="rId18"/>
    <p:sldLayoutId id="2147483680" r:id="rId19"/>
    <p:sldLayoutId id="2147483701" r:id="rId20"/>
    <p:sldLayoutId id="2147483693" r:id="rId21"/>
    <p:sldLayoutId id="2147483687" r:id="rId22"/>
  </p:sldLayoutIdLst>
  <p:hf sldNum="0" hdr="0" dt="0"/>
  <p:txStyles>
    <p:title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hyperlink" Target="mailto:dylatong@amazon.com"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docs.aws.amazon.com/sagemaker/latest/dg/k-nearest-neighbors.html" TargetMode="External"/><Relationship Id="rId13" Type="http://schemas.openxmlformats.org/officeDocument/2006/relationships/hyperlink" Target="https://docs.aws.amazon.com/sagemaker/latest/dg/object-detection.html" TargetMode="External"/><Relationship Id="rId18" Type="http://schemas.openxmlformats.org/officeDocument/2006/relationships/hyperlink" Target="https://docs.aws.amazon.com/sagemaker/latest/dg/xgboost.html" TargetMode="External"/><Relationship Id="rId3" Type="http://schemas.openxmlformats.org/officeDocument/2006/relationships/hyperlink" Target="https://docs.aws.amazon.com/sagemaker/latest/dg/deepar.html" TargetMode="External"/><Relationship Id="rId7" Type="http://schemas.openxmlformats.org/officeDocument/2006/relationships/hyperlink" Target="https://docs.aws.amazon.com/sagemaker/latest/dg/k-means.html" TargetMode="External"/><Relationship Id="rId12" Type="http://schemas.openxmlformats.org/officeDocument/2006/relationships/hyperlink" Target="https://docs.aws.amazon.com/sagemaker/latest/dg/object2vec.html" TargetMode="External"/><Relationship Id="rId17" Type="http://schemas.openxmlformats.org/officeDocument/2006/relationships/hyperlink" Target="https://docs.aws.amazon.com/sagemaker/latest/dg/seq-2-seq.html" TargetMode="External"/><Relationship Id="rId2" Type="http://schemas.openxmlformats.org/officeDocument/2006/relationships/hyperlink" Target="https://docs.aws.amazon.com/sagemaker/latest/dg/blazingtext.html" TargetMode="External"/><Relationship Id="rId16" Type="http://schemas.openxmlformats.org/officeDocument/2006/relationships/hyperlink" Target="https://docs.aws.amazon.com/sagemaker/latest/dg/semantic-segmentation.html" TargetMode="External"/><Relationship Id="rId1" Type="http://schemas.openxmlformats.org/officeDocument/2006/relationships/slideLayout" Target="../slideLayouts/slideLayout13.xml"/><Relationship Id="rId6" Type="http://schemas.openxmlformats.org/officeDocument/2006/relationships/hyperlink" Target="https://docs.aws.amazon.com/sagemaker/latest/dg/ip-insights.html" TargetMode="External"/><Relationship Id="rId11" Type="http://schemas.openxmlformats.org/officeDocument/2006/relationships/hyperlink" Target="https://docs.aws.amazon.com/sagemaker/latest/dg/ntm.html" TargetMode="External"/><Relationship Id="rId5" Type="http://schemas.openxmlformats.org/officeDocument/2006/relationships/hyperlink" Target="https://docs.aws.amazon.com/sagemaker/latest/dg/image-classification.html" TargetMode="External"/><Relationship Id="rId15" Type="http://schemas.openxmlformats.org/officeDocument/2006/relationships/hyperlink" Target="https://docs.aws.amazon.com/sagemaker/latest/dg/randomcutforest.html" TargetMode="External"/><Relationship Id="rId10" Type="http://schemas.openxmlformats.org/officeDocument/2006/relationships/hyperlink" Target="https://docs.aws.amazon.com/sagemaker/latest/dg/linear-learner.html" TargetMode="External"/><Relationship Id="rId4" Type="http://schemas.openxmlformats.org/officeDocument/2006/relationships/hyperlink" Target="https://docs.aws.amazon.com/sagemaker/latest/dg/fact-machines.html" TargetMode="External"/><Relationship Id="rId9" Type="http://schemas.openxmlformats.org/officeDocument/2006/relationships/hyperlink" Target="https://docs.aws.amazon.com/sagemaker/latest/dg/lda.html" TargetMode="External"/><Relationship Id="rId14" Type="http://schemas.openxmlformats.org/officeDocument/2006/relationships/hyperlink" Target="https://docs.aws.amazon.com/sagemaker/latest/dg/pca.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dylan-tong-aws/pytorch-image-similarity/blob/master/src/similarity/siamese2.py" TargetMode="External"/><Relationship Id="rId2" Type="http://schemas.openxmlformats.org/officeDocument/2006/relationships/hyperlink" Target="https://github.com/dylan-tong-aws/aws-cv-jumpstarter/blob/master/scripts/gluoncv_yolo3-train.py" TargetMode="External"/><Relationship Id="rId1" Type="http://schemas.openxmlformats.org/officeDocument/2006/relationships/slideLayout" Target="../slideLayouts/slideLayout13.xml"/><Relationship Id="rId5" Type="http://schemas.openxmlformats.org/officeDocument/2006/relationships/hyperlink" Target="https://github.com/dylan-tong-aws/pytorch-image-similarity/blob/master/src/similarity/inference.py" TargetMode="External"/><Relationship Id="rId4" Type="http://schemas.openxmlformats.org/officeDocument/2006/relationships/hyperlink" Target="https://github.com/dylan-tong-aws/aws-cv-jumpstarter/blob/master/scripts/gluoncv-yolo3-inference.py"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dylan-tong-aws/aws-cv-jumpstarter"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tiff"/><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2DA53383-82DC-40F4-A734-4D0158B470D7}"/>
              </a:ext>
            </a:extLst>
          </p:cNvPr>
          <p:cNvSpPr>
            <a:spLocks noGrp="1"/>
          </p:cNvSpPr>
          <p:nvPr>
            <p:ph type="title" idx="4294967295"/>
          </p:nvPr>
        </p:nvSpPr>
        <p:spPr>
          <a:xfrm>
            <a:off x="396394" y="1715397"/>
            <a:ext cx="7772400" cy="769527"/>
          </a:xfrm>
        </p:spPr>
        <p:txBody>
          <a:bodyPr/>
          <a:lstStyle/>
          <a:p>
            <a:r>
              <a:rPr lang="en-US" sz="4000" dirty="0">
                <a:latin typeface="Amazon Ember Cd" panose="020B0606020204020204" pitchFamily="34" charset="0"/>
                <a:ea typeface="Amazon Ember Cd" panose="020B0606020204020204" pitchFamily="34" charset="0"/>
                <a:cs typeface="Amazon Ember Cd" panose="020B0606020204020204" pitchFamily="34" charset="0"/>
              </a:rPr>
              <a:t>Computer Vision</a:t>
            </a:r>
            <a:br>
              <a:rPr lang="en-US" sz="40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br>
            <a:r>
              <a:rPr lang="en-US" sz="40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on AWS Jumpstart</a:t>
            </a:r>
          </a:p>
        </p:txBody>
      </p:sp>
      <p:pic>
        <p:nvPicPr>
          <p:cNvPr id="2" name="Picture 1">
            <a:extLst>
              <a:ext uri="{FF2B5EF4-FFF2-40B4-BE49-F238E27FC236}">
                <a16:creationId xmlns:a16="http://schemas.microsoft.com/office/drawing/2014/main" id="{FCE581EF-8A27-4828-B2A0-94ED32196F8F}"/>
              </a:ext>
            </a:extLst>
          </p:cNvPr>
          <p:cNvPicPr>
            <a:picLocks noChangeAspect="1"/>
          </p:cNvPicPr>
          <p:nvPr/>
        </p:nvPicPr>
        <p:blipFill>
          <a:blip r:embed="rId3">
            <a:lum bright="70000" contrast="-70000"/>
            <a:alphaModFix amt="20000"/>
          </a:blip>
          <a:stretch>
            <a:fillRect/>
          </a:stretch>
        </p:blipFill>
        <p:spPr>
          <a:xfrm>
            <a:off x="2934824" y="552217"/>
            <a:ext cx="5804438" cy="3865414"/>
          </a:xfrm>
          <a:prstGeom prst="rect">
            <a:avLst/>
          </a:prstGeom>
        </p:spPr>
      </p:pic>
      <p:sp>
        <p:nvSpPr>
          <p:cNvPr id="5" name="Text Placeholder 4">
            <a:extLst>
              <a:ext uri="{FF2B5EF4-FFF2-40B4-BE49-F238E27FC236}">
                <a16:creationId xmlns:a16="http://schemas.microsoft.com/office/drawing/2014/main" id="{95204AD4-DE01-9841-B272-C771406464F8}"/>
              </a:ext>
            </a:extLst>
          </p:cNvPr>
          <p:cNvSpPr txBox="1">
            <a:spLocks/>
          </p:cNvSpPr>
          <p:nvPr/>
        </p:nvSpPr>
        <p:spPr>
          <a:xfrm>
            <a:off x="396394" y="3823464"/>
            <a:ext cx="7906141" cy="475514"/>
          </a:xfrm>
          <a:prstGeom prst="rect">
            <a:avLst/>
          </a:prstGeom>
        </p:spPr>
        <p:txBody>
          <a:bodyPr/>
          <a:lst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gradFill>
                  <a:gsLst>
                    <a:gs pos="0">
                      <a:schemeClr val="bg1"/>
                    </a:gs>
                    <a:gs pos="100000">
                      <a:schemeClr val="bg1"/>
                    </a:gs>
                  </a:gsLst>
                  <a:lin ang="5400000" scaled="1"/>
                </a:gradFill>
                <a:latin typeface="Amazon Ember" panose="02000000000000000000" pitchFamily="2" charset="0"/>
                <a:ea typeface="Amazon Ember" panose="02000000000000000000" pitchFamily="2" charset="0"/>
                <a:cs typeface="Amazon Ember Cd" panose="020B0606020204020204" pitchFamily="34" charset="0"/>
              </a:rPr>
              <a:t>Dylan Tong</a:t>
            </a:r>
            <a:r>
              <a:rPr lang="en-US" sz="1600" dirty="0">
                <a:gradFill>
                  <a:gsLst>
                    <a:gs pos="0">
                      <a:schemeClr val="bg1"/>
                    </a:gs>
                    <a:gs pos="100000">
                      <a:schemeClr val="bg1"/>
                    </a:gs>
                  </a:gsLst>
                  <a:lin ang="5400000" scaled="1"/>
                </a:gradFill>
                <a:latin typeface="Amazon Ember" panose="02000000000000000000" pitchFamily="2" charset="0"/>
                <a:ea typeface="Amazon Ember" panose="02000000000000000000" pitchFamily="2" charset="0"/>
                <a:cs typeface="Amazon Ember Cd" panose="020B0606020204020204" pitchFamily="34" charset="0"/>
              </a:rPr>
              <a:t>, AI/Machine Learning Partner Solutions Architect</a:t>
            </a:r>
          </a:p>
        </p:txBody>
      </p:sp>
    </p:spTree>
    <p:extLst>
      <p:ext uri="{BB962C8B-B14F-4D97-AF65-F5344CB8AC3E}">
        <p14:creationId xmlns:p14="http://schemas.microsoft.com/office/powerpoint/2010/main" val="10817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mazon SageMaker: Bringing Machine Learning To All Developers">
            <a:extLst>
              <a:ext uri="{FF2B5EF4-FFF2-40B4-BE49-F238E27FC236}">
                <a16:creationId xmlns:a16="http://schemas.microsoft.com/office/drawing/2014/main" id="{6A75DB13-2E4C-8F4D-A81B-53D718B549E1}"/>
              </a:ext>
            </a:extLst>
          </p:cNvPr>
          <p:cNvSpPr txBox="1"/>
          <p:nvPr/>
        </p:nvSpPr>
        <p:spPr>
          <a:xfrm>
            <a:off x="2714160" y="1113547"/>
            <a:ext cx="3766289" cy="522388"/>
          </a:xfrm>
          <a:prstGeom prst="rect">
            <a:avLst/>
          </a:prstGeom>
          <a:ln w="12700">
            <a:miter lim="400000"/>
          </a:ln>
          <a:extLst>
            <a:ext uri="{C572A759-6A51-4108-AA02-DFA0A04FC94B}">
              <ma14:wrappingTextBoxFlag xmlns:ma14="http://schemas.microsoft.com/office/mac/drawingml/2011/main" xmlns="" val="1"/>
            </a:ext>
          </a:extLst>
        </p:spPr>
        <p:txBody>
          <a:bodyPr wrap="none" lIns="8573" tIns="8573" rIns="8573" bIns="8573">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sz="12500">
                <a:solidFill>
                  <a:srgbClr val="FFFFFF"/>
                </a:solidFill>
                <a:latin typeface="Amazon Ember Thin"/>
                <a:ea typeface="Amazon Ember Thin"/>
                <a:cs typeface="Amazon Ember Thin"/>
                <a:sym typeface="Amazon Ember Thin"/>
              </a:defRPr>
            </a:pPr>
            <a:r>
              <a:rPr kumimoji="0" sz="2344" b="0" i="0" u="none" strike="noStrike" kern="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mazon Ember Thin"/>
              </a:rPr>
              <a:t>Amazon SageMaker</a:t>
            </a:r>
          </a:p>
          <a:p>
            <a:pPr marL="0" marR="0" lvl="0" indent="0" algn="ctr" defTabSz="457200" rtl="0" eaLnBrk="1" fontAlgn="auto" latinLnBrk="0" hangingPunct="0">
              <a:lnSpc>
                <a:spcPct val="100000"/>
              </a:lnSpc>
              <a:spcBef>
                <a:spcPts val="0"/>
              </a:spcBef>
              <a:spcAft>
                <a:spcPts val="0"/>
              </a:spcAft>
              <a:buClrTx/>
              <a:buSzTx/>
              <a:buFontTx/>
              <a:buNone/>
              <a:tabLst/>
              <a:defRPr sz="6000">
                <a:solidFill>
                  <a:srgbClr val="FFFFFF"/>
                </a:solidFill>
                <a:latin typeface="Amazon Ember Light"/>
                <a:ea typeface="Amazon Ember Light"/>
                <a:cs typeface="Amazon Ember Light"/>
                <a:sym typeface="Amazon Ember Light"/>
              </a:defRPr>
            </a:pPr>
            <a:r>
              <a:rPr kumimoji="0" lang="en-GB" sz="938" b="0" i="0" u="none" strike="noStrike" kern="0" cap="none" spc="113"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BRINGING MACHINE LEARNING TO ALL DEVELOPERS</a:t>
            </a:r>
          </a:p>
        </p:txBody>
      </p:sp>
      <p:grpSp>
        <p:nvGrpSpPr>
          <p:cNvPr id="9" name="Group 8">
            <a:extLst>
              <a:ext uri="{FF2B5EF4-FFF2-40B4-BE49-F238E27FC236}">
                <a16:creationId xmlns:a16="http://schemas.microsoft.com/office/drawing/2014/main" id="{BC30FAC0-154F-4A4C-9655-C24DB84EF6B6}"/>
              </a:ext>
            </a:extLst>
          </p:cNvPr>
          <p:cNvGrpSpPr/>
          <p:nvPr/>
        </p:nvGrpSpPr>
        <p:grpSpPr>
          <a:xfrm>
            <a:off x="1020227" y="2016223"/>
            <a:ext cx="7154153" cy="1563509"/>
            <a:chOff x="184395" y="1940919"/>
            <a:chExt cx="8508102" cy="1859409"/>
          </a:xfrm>
        </p:grpSpPr>
        <p:sp>
          <p:nvSpPr>
            <p:cNvPr id="803" name="Fulfilment &amp;…"/>
            <p:cNvSpPr txBox="1"/>
            <p:nvPr/>
          </p:nvSpPr>
          <p:spPr>
            <a:xfrm>
              <a:off x="571049"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Collect and prepare training data</a:t>
              </a:r>
            </a:p>
          </p:txBody>
        </p:sp>
        <p:sp>
          <p:nvSpPr>
            <p:cNvPr id="804" name="Fulfilment &amp;…"/>
            <p:cNvSpPr txBox="1"/>
            <p:nvPr/>
          </p:nvSpPr>
          <p:spPr>
            <a:xfrm>
              <a:off x="1913766"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Choose and optimize your ML algorithm</a:t>
              </a:r>
            </a:p>
          </p:txBody>
        </p:sp>
        <p:sp>
          <p:nvSpPr>
            <p:cNvPr id="805" name="Fulfilment &amp;…"/>
            <p:cNvSpPr txBox="1"/>
            <p:nvPr/>
          </p:nvSpPr>
          <p:spPr>
            <a:xfrm>
              <a:off x="3256483" y="3054719"/>
              <a:ext cx="1340822" cy="74560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Set up and manage environments for training</a:t>
              </a:r>
            </a:p>
          </p:txBody>
        </p:sp>
        <p:sp>
          <p:nvSpPr>
            <p:cNvPr id="806" name="Fulfilment &amp;…"/>
            <p:cNvSpPr txBox="1"/>
            <p:nvPr/>
          </p:nvSpPr>
          <p:spPr>
            <a:xfrm>
              <a:off x="4599200" y="3054719"/>
              <a:ext cx="1340822" cy="45278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Train and tune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(trial and error)</a:t>
              </a:r>
            </a:p>
          </p:txBody>
        </p:sp>
        <p:sp>
          <p:nvSpPr>
            <p:cNvPr id="807" name="Fulfilment &amp;…"/>
            <p:cNvSpPr txBox="1"/>
            <p:nvPr/>
          </p:nvSpPr>
          <p:spPr>
            <a:xfrm>
              <a:off x="5941916" y="3054719"/>
              <a:ext cx="1340822" cy="30638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Deploy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in production</a:t>
              </a:r>
            </a:p>
          </p:txBody>
        </p:sp>
        <p:sp>
          <p:nvSpPr>
            <p:cNvPr id="15" name="Fulfilment &amp;…">
              <a:extLst>
                <a:ext uri="{FF2B5EF4-FFF2-40B4-BE49-F238E27FC236}">
                  <a16:creationId xmlns:a16="http://schemas.microsoft.com/office/drawing/2014/main" id="{CFAFDDFF-361F-A949-8A89-46E26FD864D2}"/>
                </a:ext>
              </a:extLst>
            </p:cNvPr>
            <p:cNvSpPr txBox="1"/>
            <p:nvPr/>
          </p:nvSpPr>
          <p:spPr>
            <a:xfrm>
              <a:off x="7217593" y="3054719"/>
              <a:ext cx="1474904"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Scale and manage the production environment</a:t>
              </a:r>
            </a:p>
          </p:txBody>
        </p:sp>
        <p:grpSp>
          <p:nvGrpSpPr>
            <p:cNvPr id="8" name="Group 7">
              <a:extLst>
                <a:ext uri="{FF2B5EF4-FFF2-40B4-BE49-F238E27FC236}">
                  <a16:creationId xmlns:a16="http://schemas.microsoft.com/office/drawing/2014/main" id="{50882877-2C2B-A342-B5C9-4B03E899BAAF}"/>
                </a:ext>
              </a:extLst>
            </p:cNvPr>
            <p:cNvGrpSpPr/>
            <p:nvPr/>
          </p:nvGrpSpPr>
          <p:grpSpPr>
            <a:xfrm>
              <a:off x="184395" y="1940919"/>
              <a:ext cx="8508102" cy="1009950"/>
              <a:chOff x="279674" y="1914861"/>
              <a:chExt cx="8508102" cy="1009950"/>
            </a:xfrm>
          </p:grpSpPr>
          <p:sp>
            <p:nvSpPr>
              <p:cNvPr id="7" name="Rectangle 6">
                <a:extLst>
                  <a:ext uri="{FF2B5EF4-FFF2-40B4-BE49-F238E27FC236}">
                    <a16:creationId xmlns:a16="http://schemas.microsoft.com/office/drawing/2014/main" id="{13A4A9C3-6EE9-1049-9DC7-4EDD3CF11DC9}"/>
                  </a:ext>
                </a:extLst>
              </p:cNvPr>
              <p:cNvSpPr/>
              <p:nvPr/>
            </p:nvSpPr>
            <p:spPr>
              <a:xfrm>
                <a:off x="279674" y="1914861"/>
                <a:ext cx="8508102" cy="1009950"/>
              </a:xfrm>
              <a:prstGeom prst="rect">
                <a:avLst/>
              </a:prstGeom>
              <a:solidFill>
                <a:srgbClr val="000000"/>
              </a:solidFill>
              <a:ln>
                <a:solidFill>
                  <a:srgbClr val="0C13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B736B9F-14D3-004C-93EB-A27016313D8E}"/>
                  </a:ext>
                </a:extLst>
              </p:cNvPr>
              <p:cNvPicPr>
                <a:picLocks noChangeAspect="1"/>
              </p:cNvPicPr>
              <p:nvPr/>
            </p:nvPicPr>
            <p:blipFill>
              <a:blip r:embed="rId3"/>
              <a:stretch>
                <a:fillRect/>
              </a:stretch>
            </p:blipFill>
            <p:spPr>
              <a:xfrm>
                <a:off x="342634" y="1992428"/>
                <a:ext cx="1570183" cy="883228"/>
              </a:xfrm>
              <a:prstGeom prst="rect">
                <a:avLst/>
              </a:prstGeom>
            </p:spPr>
          </p:pic>
          <p:pic>
            <p:nvPicPr>
              <p:cNvPr id="20" name="Picture 19">
                <a:extLst>
                  <a:ext uri="{FF2B5EF4-FFF2-40B4-BE49-F238E27FC236}">
                    <a16:creationId xmlns:a16="http://schemas.microsoft.com/office/drawing/2014/main" id="{A78C6B73-B9C9-B249-8A06-6F8259B6E5A6}"/>
                  </a:ext>
                </a:extLst>
              </p:cNvPr>
              <p:cNvPicPr>
                <a:picLocks noChangeAspect="1"/>
              </p:cNvPicPr>
              <p:nvPr/>
            </p:nvPicPr>
            <p:blipFill>
              <a:blip r:embed="rId3"/>
              <a:stretch>
                <a:fillRect/>
              </a:stretch>
            </p:blipFill>
            <p:spPr>
              <a:xfrm>
                <a:off x="1685352" y="1992428"/>
                <a:ext cx="1570183" cy="883228"/>
              </a:xfrm>
              <a:prstGeom prst="rect">
                <a:avLst/>
              </a:prstGeom>
            </p:spPr>
          </p:pic>
          <p:pic>
            <p:nvPicPr>
              <p:cNvPr id="21" name="Picture 20">
                <a:extLst>
                  <a:ext uri="{FF2B5EF4-FFF2-40B4-BE49-F238E27FC236}">
                    <a16:creationId xmlns:a16="http://schemas.microsoft.com/office/drawing/2014/main" id="{749EC6D9-586F-6C4C-B273-E8B769F08B52}"/>
                  </a:ext>
                </a:extLst>
              </p:cNvPr>
              <p:cNvPicPr>
                <a:picLocks noChangeAspect="1"/>
              </p:cNvPicPr>
              <p:nvPr/>
            </p:nvPicPr>
            <p:blipFill>
              <a:blip r:embed="rId3"/>
              <a:stretch>
                <a:fillRect/>
              </a:stretch>
            </p:blipFill>
            <p:spPr>
              <a:xfrm>
                <a:off x="3073657" y="1992428"/>
                <a:ext cx="1570183" cy="883228"/>
              </a:xfrm>
              <a:prstGeom prst="rect">
                <a:avLst/>
              </a:prstGeom>
            </p:spPr>
          </p:pic>
          <p:pic>
            <p:nvPicPr>
              <p:cNvPr id="22" name="Picture 21">
                <a:extLst>
                  <a:ext uri="{FF2B5EF4-FFF2-40B4-BE49-F238E27FC236}">
                    <a16:creationId xmlns:a16="http://schemas.microsoft.com/office/drawing/2014/main" id="{9DA9BC81-65CE-7B48-B6E4-EE842AAB620C}"/>
                  </a:ext>
                </a:extLst>
              </p:cNvPr>
              <p:cNvPicPr>
                <a:picLocks noChangeAspect="1"/>
              </p:cNvPicPr>
              <p:nvPr/>
            </p:nvPicPr>
            <p:blipFill>
              <a:blip r:embed="rId3"/>
              <a:stretch>
                <a:fillRect/>
              </a:stretch>
            </p:blipFill>
            <p:spPr>
              <a:xfrm>
                <a:off x="4481021" y="2003708"/>
                <a:ext cx="1570183" cy="883228"/>
              </a:xfrm>
              <a:prstGeom prst="rect">
                <a:avLst/>
              </a:prstGeom>
            </p:spPr>
          </p:pic>
          <p:pic>
            <p:nvPicPr>
              <p:cNvPr id="23" name="Picture 22">
                <a:extLst>
                  <a:ext uri="{FF2B5EF4-FFF2-40B4-BE49-F238E27FC236}">
                    <a16:creationId xmlns:a16="http://schemas.microsoft.com/office/drawing/2014/main" id="{73F2546B-E939-3543-8722-90F70F649F01}"/>
                  </a:ext>
                </a:extLst>
              </p:cNvPr>
              <p:cNvPicPr>
                <a:picLocks noChangeAspect="1"/>
              </p:cNvPicPr>
              <p:nvPr/>
            </p:nvPicPr>
            <p:blipFill>
              <a:blip r:embed="rId3"/>
              <a:stretch>
                <a:fillRect/>
              </a:stretch>
            </p:blipFill>
            <p:spPr>
              <a:xfrm>
                <a:off x="5804680" y="2014988"/>
                <a:ext cx="1570183" cy="883228"/>
              </a:xfrm>
              <a:prstGeom prst="rect">
                <a:avLst/>
              </a:prstGeom>
            </p:spPr>
          </p:pic>
          <p:pic>
            <p:nvPicPr>
              <p:cNvPr id="24" name="Picture 23">
                <a:extLst>
                  <a:ext uri="{FF2B5EF4-FFF2-40B4-BE49-F238E27FC236}">
                    <a16:creationId xmlns:a16="http://schemas.microsoft.com/office/drawing/2014/main" id="{107D6819-4015-104D-ACB6-72E0C0C632A1}"/>
                  </a:ext>
                </a:extLst>
              </p:cNvPr>
              <p:cNvPicPr>
                <a:picLocks noChangeAspect="1"/>
              </p:cNvPicPr>
              <p:nvPr/>
            </p:nvPicPr>
            <p:blipFill>
              <a:blip r:embed="rId3"/>
              <a:stretch>
                <a:fillRect/>
              </a:stretch>
            </p:blipFill>
            <p:spPr>
              <a:xfrm>
                <a:off x="7217593" y="1992428"/>
                <a:ext cx="1570183" cy="883228"/>
              </a:xfrm>
              <a:prstGeom prst="rect">
                <a:avLst/>
              </a:prstGeom>
            </p:spPr>
          </p:pic>
        </p:grpSp>
      </p:grpSp>
      <p:sp>
        <p:nvSpPr>
          <p:cNvPr id="10" name="Right Arrow 9">
            <a:extLst>
              <a:ext uri="{FF2B5EF4-FFF2-40B4-BE49-F238E27FC236}">
                <a16:creationId xmlns:a16="http://schemas.microsoft.com/office/drawing/2014/main" id="{1CAC487E-4ADC-5D4F-A5AF-E45FCCD743BD}"/>
              </a:ext>
            </a:extLst>
          </p:cNvPr>
          <p:cNvSpPr/>
          <p:nvPr/>
        </p:nvSpPr>
        <p:spPr>
          <a:xfrm>
            <a:off x="-1737"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ulfilment &amp;…">
            <a:extLst>
              <a:ext uri="{FF2B5EF4-FFF2-40B4-BE49-F238E27FC236}">
                <a16:creationId xmlns:a16="http://schemas.microsoft.com/office/drawing/2014/main" id="{3BACD41D-2983-4F4F-8BBC-6281551E21A2}"/>
              </a:ext>
            </a:extLst>
          </p:cNvPr>
          <p:cNvSpPr txBox="1"/>
          <p:nvPr/>
        </p:nvSpPr>
        <p:spPr>
          <a:xfrm>
            <a:off x="38494"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Business Need as a ML Problem</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sp>
        <p:nvSpPr>
          <p:cNvPr id="30" name="Right Arrow 29">
            <a:extLst>
              <a:ext uri="{FF2B5EF4-FFF2-40B4-BE49-F238E27FC236}">
                <a16:creationId xmlns:a16="http://schemas.microsoft.com/office/drawing/2014/main" id="{B617C93B-9065-DE4E-9712-32D050ACCAC4}"/>
              </a:ext>
            </a:extLst>
          </p:cNvPr>
          <p:cNvSpPr/>
          <p:nvPr/>
        </p:nvSpPr>
        <p:spPr>
          <a:xfrm>
            <a:off x="8068980"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Fulfilment &amp;…">
            <a:extLst>
              <a:ext uri="{FF2B5EF4-FFF2-40B4-BE49-F238E27FC236}">
                <a16:creationId xmlns:a16="http://schemas.microsoft.com/office/drawing/2014/main" id="{897025E0-57B3-1E44-AA3A-B0BE8C1A5C66}"/>
              </a:ext>
            </a:extLst>
          </p:cNvPr>
          <p:cNvSpPr txBox="1"/>
          <p:nvPr/>
        </p:nvSpPr>
        <p:spPr>
          <a:xfrm>
            <a:off x="8109211"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Desired Business Outcome</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cxnSp>
        <p:nvCxnSpPr>
          <p:cNvPr id="12" name="Straight Arrow Connector 11">
            <a:extLst>
              <a:ext uri="{FF2B5EF4-FFF2-40B4-BE49-F238E27FC236}">
                <a16:creationId xmlns:a16="http://schemas.microsoft.com/office/drawing/2014/main" id="{DA2EA5A1-FCBB-254E-AC7A-CE94970A2F45}"/>
              </a:ext>
            </a:extLst>
          </p:cNvPr>
          <p:cNvCxnSpPr>
            <a:cxnSpLocks/>
          </p:cNvCxnSpPr>
          <p:nvPr/>
        </p:nvCxnSpPr>
        <p:spPr>
          <a:xfrm>
            <a:off x="1052513" y="3775934"/>
            <a:ext cx="717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0EE5D07-A96B-0445-A0C3-4EF9D04D491C}"/>
              </a:ext>
            </a:extLst>
          </p:cNvPr>
          <p:cNvSpPr txBox="1"/>
          <p:nvPr/>
        </p:nvSpPr>
        <p:spPr>
          <a:xfrm>
            <a:off x="3184264" y="3958814"/>
            <a:ext cx="3296185" cy="369332"/>
          </a:xfrm>
          <a:prstGeom prst="rect">
            <a:avLst/>
          </a:prstGeom>
          <a:noFill/>
        </p:spPr>
        <p:txBody>
          <a:bodyPr wrap="square" rtlCol="0">
            <a:spAutoFit/>
          </a:bodyPr>
          <a:lstStyle/>
          <a:p>
            <a:endParaRPr lang="en-US" dirty="0">
              <a:solidFill>
                <a:schemeClr val="accent1"/>
              </a:solidFill>
            </a:endParaRPr>
          </a:p>
        </p:txBody>
      </p:sp>
      <p:sp>
        <p:nvSpPr>
          <p:cNvPr id="18" name="Rectangle 17">
            <a:extLst>
              <a:ext uri="{FF2B5EF4-FFF2-40B4-BE49-F238E27FC236}">
                <a16:creationId xmlns:a16="http://schemas.microsoft.com/office/drawing/2014/main" id="{400AE283-734D-5649-B01C-6A1AF9A15114}"/>
              </a:ext>
            </a:extLst>
          </p:cNvPr>
          <p:cNvSpPr/>
          <p:nvPr/>
        </p:nvSpPr>
        <p:spPr>
          <a:xfrm>
            <a:off x="1659750" y="3928594"/>
            <a:ext cx="5960132" cy="276999"/>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SIMPLIFY THE END-TO-END MACHINE LEARNING PROCESS</a:t>
            </a:r>
          </a:p>
        </p:txBody>
      </p:sp>
    </p:spTree>
    <p:extLst>
      <p:ext uri="{BB962C8B-B14F-4D97-AF65-F5344CB8AC3E}">
        <p14:creationId xmlns:p14="http://schemas.microsoft.com/office/powerpoint/2010/main" val="309299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654850-65CF-0343-8028-392278BAC478}"/>
              </a:ext>
            </a:extLst>
          </p:cNvPr>
          <p:cNvGrpSpPr/>
          <p:nvPr/>
        </p:nvGrpSpPr>
        <p:grpSpPr>
          <a:xfrm>
            <a:off x="1020227" y="2016223"/>
            <a:ext cx="7154153" cy="1563509"/>
            <a:chOff x="184395" y="1940919"/>
            <a:chExt cx="8508102" cy="1859409"/>
          </a:xfrm>
        </p:grpSpPr>
        <p:sp>
          <p:nvSpPr>
            <p:cNvPr id="4" name="Fulfilment &amp;…">
              <a:extLst>
                <a:ext uri="{FF2B5EF4-FFF2-40B4-BE49-F238E27FC236}">
                  <a16:creationId xmlns:a16="http://schemas.microsoft.com/office/drawing/2014/main" id="{6170E015-8B4D-8D4B-BCA4-309C12481C3C}"/>
                </a:ext>
              </a:extLst>
            </p:cNvPr>
            <p:cNvSpPr txBox="1"/>
            <p:nvPr/>
          </p:nvSpPr>
          <p:spPr>
            <a:xfrm>
              <a:off x="571049"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Collect and prepare training data</a:t>
              </a:r>
            </a:p>
          </p:txBody>
        </p:sp>
        <p:sp>
          <p:nvSpPr>
            <p:cNvPr id="5" name="Fulfilment &amp;…">
              <a:extLst>
                <a:ext uri="{FF2B5EF4-FFF2-40B4-BE49-F238E27FC236}">
                  <a16:creationId xmlns:a16="http://schemas.microsoft.com/office/drawing/2014/main" id="{51F3908A-8798-D747-9E0D-036864296752}"/>
                </a:ext>
              </a:extLst>
            </p:cNvPr>
            <p:cNvSpPr txBox="1"/>
            <p:nvPr/>
          </p:nvSpPr>
          <p:spPr>
            <a:xfrm>
              <a:off x="1913766"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Choose and optimize your ML algorithm</a:t>
              </a:r>
            </a:p>
          </p:txBody>
        </p:sp>
        <p:sp>
          <p:nvSpPr>
            <p:cNvPr id="6" name="Fulfilment &amp;…">
              <a:extLst>
                <a:ext uri="{FF2B5EF4-FFF2-40B4-BE49-F238E27FC236}">
                  <a16:creationId xmlns:a16="http://schemas.microsoft.com/office/drawing/2014/main" id="{1F696A14-CC2B-E644-8567-BA3492557A9C}"/>
                </a:ext>
              </a:extLst>
            </p:cNvPr>
            <p:cNvSpPr txBox="1"/>
            <p:nvPr/>
          </p:nvSpPr>
          <p:spPr>
            <a:xfrm>
              <a:off x="3256483" y="3054719"/>
              <a:ext cx="1340822" cy="74560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Set up and manage environments for training</a:t>
              </a:r>
            </a:p>
          </p:txBody>
        </p:sp>
        <p:sp>
          <p:nvSpPr>
            <p:cNvPr id="7" name="Fulfilment &amp;…">
              <a:extLst>
                <a:ext uri="{FF2B5EF4-FFF2-40B4-BE49-F238E27FC236}">
                  <a16:creationId xmlns:a16="http://schemas.microsoft.com/office/drawing/2014/main" id="{A5F3B2C7-FED7-A340-A23A-4F440E012F4C}"/>
                </a:ext>
              </a:extLst>
            </p:cNvPr>
            <p:cNvSpPr txBox="1"/>
            <p:nvPr/>
          </p:nvSpPr>
          <p:spPr>
            <a:xfrm>
              <a:off x="4599200" y="3054719"/>
              <a:ext cx="1340822" cy="45278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Train and tune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(trial and error)</a:t>
              </a:r>
            </a:p>
          </p:txBody>
        </p:sp>
        <p:sp>
          <p:nvSpPr>
            <p:cNvPr id="8" name="Fulfilment &amp;…">
              <a:extLst>
                <a:ext uri="{FF2B5EF4-FFF2-40B4-BE49-F238E27FC236}">
                  <a16:creationId xmlns:a16="http://schemas.microsoft.com/office/drawing/2014/main" id="{1BA5E3BB-7052-2F47-8D57-F0F090BDED88}"/>
                </a:ext>
              </a:extLst>
            </p:cNvPr>
            <p:cNvSpPr txBox="1"/>
            <p:nvPr/>
          </p:nvSpPr>
          <p:spPr>
            <a:xfrm>
              <a:off x="5941916" y="3054719"/>
              <a:ext cx="1340822" cy="30638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Deploy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in production</a:t>
              </a:r>
            </a:p>
          </p:txBody>
        </p:sp>
        <p:sp>
          <p:nvSpPr>
            <p:cNvPr id="9" name="Fulfilment &amp;…">
              <a:extLst>
                <a:ext uri="{FF2B5EF4-FFF2-40B4-BE49-F238E27FC236}">
                  <a16:creationId xmlns:a16="http://schemas.microsoft.com/office/drawing/2014/main" id="{A7B95E7C-309E-A141-980E-03DB96659384}"/>
                </a:ext>
              </a:extLst>
            </p:cNvPr>
            <p:cNvSpPr txBox="1"/>
            <p:nvPr/>
          </p:nvSpPr>
          <p:spPr>
            <a:xfrm>
              <a:off x="7217593" y="3054719"/>
              <a:ext cx="1474904"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Scale and manage the production environment</a:t>
              </a:r>
            </a:p>
          </p:txBody>
        </p:sp>
        <p:grpSp>
          <p:nvGrpSpPr>
            <p:cNvPr id="10" name="Group 9">
              <a:extLst>
                <a:ext uri="{FF2B5EF4-FFF2-40B4-BE49-F238E27FC236}">
                  <a16:creationId xmlns:a16="http://schemas.microsoft.com/office/drawing/2014/main" id="{EDFB4043-2302-CA47-99D4-407D883879AF}"/>
                </a:ext>
              </a:extLst>
            </p:cNvPr>
            <p:cNvGrpSpPr/>
            <p:nvPr/>
          </p:nvGrpSpPr>
          <p:grpSpPr>
            <a:xfrm>
              <a:off x="184395" y="1940919"/>
              <a:ext cx="8508102" cy="1009950"/>
              <a:chOff x="279674" y="1914861"/>
              <a:chExt cx="8508102" cy="1009950"/>
            </a:xfrm>
          </p:grpSpPr>
          <p:sp>
            <p:nvSpPr>
              <p:cNvPr id="11" name="Rectangle 10">
                <a:extLst>
                  <a:ext uri="{FF2B5EF4-FFF2-40B4-BE49-F238E27FC236}">
                    <a16:creationId xmlns:a16="http://schemas.microsoft.com/office/drawing/2014/main" id="{C5B10B05-021A-F449-A43E-027732A1B0D1}"/>
                  </a:ext>
                </a:extLst>
              </p:cNvPr>
              <p:cNvSpPr/>
              <p:nvPr/>
            </p:nvSpPr>
            <p:spPr>
              <a:xfrm>
                <a:off x="279674" y="1914861"/>
                <a:ext cx="8508102" cy="1009950"/>
              </a:xfrm>
              <a:prstGeom prst="rect">
                <a:avLst/>
              </a:prstGeom>
              <a:solidFill>
                <a:srgbClr val="000000"/>
              </a:solidFill>
              <a:ln>
                <a:solidFill>
                  <a:srgbClr val="0C13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F7D973B-779F-A64E-B867-28EE5B2BD560}"/>
                  </a:ext>
                </a:extLst>
              </p:cNvPr>
              <p:cNvPicPr>
                <a:picLocks noChangeAspect="1"/>
              </p:cNvPicPr>
              <p:nvPr/>
            </p:nvPicPr>
            <p:blipFill>
              <a:blip r:embed="rId2"/>
              <a:stretch>
                <a:fillRect/>
              </a:stretch>
            </p:blipFill>
            <p:spPr>
              <a:xfrm>
                <a:off x="342634" y="1992428"/>
                <a:ext cx="1570183" cy="883228"/>
              </a:xfrm>
              <a:prstGeom prst="rect">
                <a:avLst/>
              </a:prstGeom>
            </p:spPr>
          </p:pic>
          <p:pic>
            <p:nvPicPr>
              <p:cNvPr id="13" name="Picture 12">
                <a:extLst>
                  <a:ext uri="{FF2B5EF4-FFF2-40B4-BE49-F238E27FC236}">
                    <a16:creationId xmlns:a16="http://schemas.microsoft.com/office/drawing/2014/main" id="{448FC7EF-813F-7C4B-937C-20345EB98FD0}"/>
                  </a:ext>
                </a:extLst>
              </p:cNvPr>
              <p:cNvPicPr>
                <a:picLocks noChangeAspect="1"/>
              </p:cNvPicPr>
              <p:nvPr/>
            </p:nvPicPr>
            <p:blipFill>
              <a:blip r:embed="rId2"/>
              <a:stretch>
                <a:fillRect/>
              </a:stretch>
            </p:blipFill>
            <p:spPr>
              <a:xfrm>
                <a:off x="1685352" y="1992428"/>
                <a:ext cx="1570183" cy="883228"/>
              </a:xfrm>
              <a:prstGeom prst="rect">
                <a:avLst/>
              </a:prstGeom>
            </p:spPr>
          </p:pic>
          <p:pic>
            <p:nvPicPr>
              <p:cNvPr id="14" name="Picture 13">
                <a:extLst>
                  <a:ext uri="{FF2B5EF4-FFF2-40B4-BE49-F238E27FC236}">
                    <a16:creationId xmlns:a16="http://schemas.microsoft.com/office/drawing/2014/main" id="{D0BD86E6-7FF5-484F-9F13-FE1077DCEE99}"/>
                  </a:ext>
                </a:extLst>
              </p:cNvPr>
              <p:cNvPicPr>
                <a:picLocks noChangeAspect="1"/>
              </p:cNvPicPr>
              <p:nvPr/>
            </p:nvPicPr>
            <p:blipFill>
              <a:blip r:embed="rId2"/>
              <a:stretch>
                <a:fillRect/>
              </a:stretch>
            </p:blipFill>
            <p:spPr>
              <a:xfrm>
                <a:off x="3073657" y="1992428"/>
                <a:ext cx="1570183" cy="883228"/>
              </a:xfrm>
              <a:prstGeom prst="rect">
                <a:avLst/>
              </a:prstGeom>
            </p:spPr>
          </p:pic>
          <p:pic>
            <p:nvPicPr>
              <p:cNvPr id="15" name="Picture 14">
                <a:extLst>
                  <a:ext uri="{FF2B5EF4-FFF2-40B4-BE49-F238E27FC236}">
                    <a16:creationId xmlns:a16="http://schemas.microsoft.com/office/drawing/2014/main" id="{8EB3A1BD-E813-DA4E-AD02-35EBA4D84894}"/>
                  </a:ext>
                </a:extLst>
              </p:cNvPr>
              <p:cNvPicPr>
                <a:picLocks noChangeAspect="1"/>
              </p:cNvPicPr>
              <p:nvPr/>
            </p:nvPicPr>
            <p:blipFill>
              <a:blip r:embed="rId2"/>
              <a:stretch>
                <a:fillRect/>
              </a:stretch>
            </p:blipFill>
            <p:spPr>
              <a:xfrm>
                <a:off x="4481021" y="2003708"/>
                <a:ext cx="1570183" cy="883228"/>
              </a:xfrm>
              <a:prstGeom prst="rect">
                <a:avLst/>
              </a:prstGeom>
            </p:spPr>
          </p:pic>
          <p:pic>
            <p:nvPicPr>
              <p:cNvPr id="16" name="Picture 15">
                <a:extLst>
                  <a:ext uri="{FF2B5EF4-FFF2-40B4-BE49-F238E27FC236}">
                    <a16:creationId xmlns:a16="http://schemas.microsoft.com/office/drawing/2014/main" id="{795FEBD9-AF27-044E-97BC-116E12E4B4AC}"/>
                  </a:ext>
                </a:extLst>
              </p:cNvPr>
              <p:cNvPicPr>
                <a:picLocks noChangeAspect="1"/>
              </p:cNvPicPr>
              <p:nvPr/>
            </p:nvPicPr>
            <p:blipFill>
              <a:blip r:embed="rId2"/>
              <a:stretch>
                <a:fillRect/>
              </a:stretch>
            </p:blipFill>
            <p:spPr>
              <a:xfrm>
                <a:off x="5804680" y="2014988"/>
                <a:ext cx="1570183" cy="883228"/>
              </a:xfrm>
              <a:prstGeom prst="rect">
                <a:avLst/>
              </a:prstGeom>
            </p:spPr>
          </p:pic>
          <p:pic>
            <p:nvPicPr>
              <p:cNvPr id="17" name="Picture 16">
                <a:extLst>
                  <a:ext uri="{FF2B5EF4-FFF2-40B4-BE49-F238E27FC236}">
                    <a16:creationId xmlns:a16="http://schemas.microsoft.com/office/drawing/2014/main" id="{6F1AAFF7-A1A9-EB4E-A329-0CED347FD3A3}"/>
                  </a:ext>
                </a:extLst>
              </p:cNvPr>
              <p:cNvPicPr>
                <a:picLocks noChangeAspect="1"/>
              </p:cNvPicPr>
              <p:nvPr/>
            </p:nvPicPr>
            <p:blipFill>
              <a:blip r:embed="rId2"/>
              <a:stretch>
                <a:fillRect/>
              </a:stretch>
            </p:blipFill>
            <p:spPr>
              <a:xfrm>
                <a:off x="7217593" y="1992428"/>
                <a:ext cx="1570183" cy="883228"/>
              </a:xfrm>
              <a:prstGeom prst="rect">
                <a:avLst/>
              </a:prstGeom>
            </p:spPr>
          </p:pic>
        </p:grpSp>
      </p:grpSp>
      <p:sp>
        <p:nvSpPr>
          <p:cNvPr id="18" name="Right Arrow 17">
            <a:extLst>
              <a:ext uri="{FF2B5EF4-FFF2-40B4-BE49-F238E27FC236}">
                <a16:creationId xmlns:a16="http://schemas.microsoft.com/office/drawing/2014/main" id="{3D136ECC-5C13-5840-B055-B78CCF8FD220}"/>
              </a:ext>
            </a:extLst>
          </p:cNvPr>
          <p:cNvSpPr/>
          <p:nvPr/>
        </p:nvSpPr>
        <p:spPr>
          <a:xfrm>
            <a:off x="-1737"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Fulfilment &amp;…">
            <a:extLst>
              <a:ext uri="{FF2B5EF4-FFF2-40B4-BE49-F238E27FC236}">
                <a16:creationId xmlns:a16="http://schemas.microsoft.com/office/drawing/2014/main" id="{D1F5A945-4F7F-4448-8167-DB54D2D5F07F}"/>
              </a:ext>
            </a:extLst>
          </p:cNvPr>
          <p:cNvSpPr txBox="1"/>
          <p:nvPr/>
        </p:nvSpPr>
        <p:spPr>
          <a:xfrm>
            <a:off x="38494"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Business Need as a ML Problem</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sp>
        <p:nvSpPr>
          <p:cNvPr id="20" name="Right Arrow 19">
            <a:extLst>
              <a:ext uri="{FF2B5EF4-FFF2-40B4-BE49-F238E27FC236}">
                <a16:creationId xmlns:a16="http://schemas.microsoft.com/office/drawing/2014/main" id="{02689BB1-90D0-7943-9BFA-183A2A47FAA2}"/>
              </a:ext>
            </a:extLst>
          </p:cNvPr>
          <p:cNvSpPr/>
          <p:nvPr/>
        </p:nvSpPr>
        <p:spPr>
          <a:xfrm>
            <a:off x="8068980"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ulfilment &amp;…">
            <a:extLst>
              <a:ext uri="{FF2B5EF4-FFF2-40B4-BE49-F238E27FC236}">
                <a16:creationId xmlns:a16="http://schemas.microsoft.com/office/drawing/2014/main" id="{414B0CCD-D0FA-FE4A-8E12-A88DEBC2DB9C}"/>
              </a:ext>
            </a:extLst>
          </p:cNvPr>
          <p:cNvSpPr txBox="1"/>
          <p:nvPr/>
        </p:nvSpPr>
        <p:spPr>
          <a:xfrm>
            <a:off x="8109211"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Desired Business Outcome</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cxnSp>
        <p:nvCxnSpPr>
          <p:cNvPr id="22" name="Straight Arrow Connector 21">
            <a:extLst>
              <a:ext uri="{FF2B5EF4-FFF2-40B4-BE49-F238E27FC236}">
                <a16:creationId xmlns:a16="http://schemas.microsoft.com/office/drawing/2014/main" id="{0CF202F1-521C-7B40-963D-402EEAE51435}"/>
              </a:ext>
            </a:extLst>
          </p:cNvPr>
          <p:cNvCxnSpPr>
            <a:cxnSpLocks/>
          </p:cNvCxnSpPr>
          <p:nvPr/>
        </p:nvCxnSpPr>
        <p:spPr>
          <a:xfrm>
            <a:off x="1052513" y="3775934"/>
            <a:ext cx="717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92F94A2-172F-0A42-96FE-891C17B89AC6}"/>
              </a:ext>
            </a:extLst>
          </p:cNvPr>
          <p:cNvSpPr txBox="1"/>
          <p:nvPr/>
        </p:nvSpPr>
        <p:spPr>
          <a:xfrm>
            <a:off x="3184264" y="3958814"/>
            <a:ext cx="3296185" cy="369332"/>
          </a:xfrm>
          <a:prstGeom prst="rect">
            <a:avLst/>
          </a:prstGeom>
          <a:noFill/>
        </p:spPr>
        <p:txBody>
          <a:bodyPr wrap="square" rtlCol="0">
            <a:spAutoFit/>
          </a:bodyPr>
          <a:lstStyle/>
          <a:p>
            <a:endParaRPr lang="en-US" dirty="0">
              <a:solidFill>
                <a:schemeClr val="accent1"/>
              </a:solidFill>
            </a:endParaRPr>
          </a:p>
        </p:txBody>
      </p:sp>
      <p:sp>
        <p:nvSpPr>
          <p:cNvPr id="24" name="Rectangle 23">
            <a:extLst>
              <a:ext uri="{FF2B5EF4-FFF2-40B4-BE49-F238E27FC236}">
                <a16:creationId xmlns:a16="http://schemas.microsoft.com/office/drawing/2014/main" id="{C126EF87-AE33-0A4A-982D-50FB34691B88}"/>
              </a:ext>
            </a:extLst>
          </p:cNvPr>
          <p:cNvSpPr/>
          <p:nvPr/>
        </p:nvSpPr>
        <p:spPr>
          <a:xfrm>
            <a:off x="1659750" y="3928594"/>
            <a:ext cx="5960132" cy="276999"/>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SIMPLIFY THE END-TO-END MACHINE LEARNING PROCESS</a:t>
            </a:r>
          </a:p>
        </p:txBody>
      </p:sp>
      <p:sp>
        <p:nvSpPr>
          <p:cNvPr id="25" name="Rectangle 24">
            <a:extLst>
              <a:ext uri="{FF2B5EF4-FFF2-40B4-BE49-F238E27FC236}">
                <a16:creationId xmlns:a16="http://schemas.microsoft.com/office/drawing/2014/main" id="{5805A129-45C4-064A-BDCF-EC2801A651E5}"/>
              </a:ext>
            </a:extLst>
          </p:cNvPr>
          <p:cNvSpPr/>
          <p:nvPr/>
        </p:nvSpPr>
        <p:spPr>
          <a:xfrm>
            <a:off x="1253274" y="1903889"/>
            <a:ext cx="1206768" cy="1650833"/>
          </a:xfrm>
          <a:prstGeom prst="rect">
            <a:avLst/>
          </a:prstGeom>
          <a:noFill/>
          <a:ln w="22225">
            <a:solidFill>
              <a:srgbClr val="FFA1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2CCE686A-C411-3749-A57E-123E6A718835}"/>
              </a:ext>
            </a:extLst>
          </p:cNvPr>
          <p:cNvSpPr txBox="1"/>
          <p:nvPr/>
        </p:nvSpPr>
        <p:spPr>
          <a:xfrm>
            <a:off x="1371457" y="457619"/>
            <a:ext cx="2177170" cy="954107"/>
          </a:xfrm>
          <a:prstGeom prst="rect">
            <a:avLst/>
          </a:prstGeom>
          <a:noFill/>
        </p:spPr>
        <p:txBody>
          <a:bodyPr wrap="square" rtlCol="0">
            <a:spAutoFit/>
          </a:bodyPr>
          <a:lstStyle/>
          <a:p>
            <a:r>
              <a:rPr lang="en-US" sz="1400" b="1" dirty="0">
                <a:solidFill>
                  <a:srgbClr val="FFA100"/>
                </a:solidFill>
                <a:latin typeface="+mj-lt"/>
              </a:rPr>
              <a:t>Lab 1: </a:t>
            </a:r>
            <a:r>
              <a:rPr lang="en-US" sz="1400" dirty="0">
                <a:solidFill>
                  <a:schemeClr val="bg1"/>
                </a:solidFill>
                <a:latin typeface="+mj-lt"/>
              </a:rPr>
              <a:t>Managing a high </a:t>
            </a:r>
            <a:r>
              <a:rPr lang="en-US" sz="1400" b="1" dirty="0">
                <a:solidFill>
                  <a:srgbClr val="FFA100"/>
                </a:solidFill>
                <a:latin typeface="+mj-lt"/>
              </a:rPr>
              <a:t>quality</a:t>
            </a:r>
            <a:r>
              <a:rPr lang="en-US" sz="1400" dirty="0">
                <a:solidFill>
                  <a:srgbClr val="FFA100"/>
                </a:solidFill>
                <a:latin typeface="+mj-lt"/>
              </a:rPr>
              <a:t> </a:t>
            </a:r>
            <a:r>
              <a:rPr lang="en-US" sz="1400" dirty="0">
                <a:solidFill>
                  <a:schemeClr val="bg1"/>
                </a:solidFill>
                <a:latin typeface="+mj-lt"/>
              </a:rPr>
              <a:t>training</a:t>
            </a:r>
            <a:r>
              <a:rPr lang="en-US" sz="1400" dirty="0">
                <a:solidFill>
                  <a:srgbClr val="FFA100"/>
                </a:solidFill>
                <a:latin typeface="+mj-lt"/>
              </a:rPr>
              <a:t> </a:t>
            </a:r>
            <a:r>
              <a:rPr lang="en-US" sz="1400" dirty="0">
                <a:solidFill>
                  <a:schemeClr val="bg1"/>
                </a:solidFill>
                <a:latin typeface="+mj-lt"/>
              </a:rPr>
              <a:t>set at </a:t>
            </a:r>
            <a:r>
              <a:rPr lang="en-US" sz="1400" b="1" dirty="0">
                <a:solidFill>
                  <a:srgbClr val="FFA100"/>
                </a:solidFill>
                <a:latin typeface="+mj-lt"/>
              </a:rPr>
              <a:t>scale </a:t>
            </a:r>
            <a:r>
              <a:rPr lang="en-US" sz="1400" dirty="0">
                <a:solidFill>
                  <a:schemeClr val="bg1"/>
                </a:solidFill>
                <a:latin typeface="+mj-lt"/>
              </a:rPr>
              <a:t>using </a:t>
            </a:r>
            <a:r>
              <a:rPr lang="en-US" sz="1400" b="1" dirty="0">
                <a:solidFill>
                  <a:schemeClr val="bg1"/>
                </a:solidFill>
                <a:latin typeface="+mj-lt"/>
              </a:rPr>
              <a:t>SageMaker </a:t>
            </a:r>
            <a:r>
              <a:rPr lang="en-US" sz="1400" b="1" dirty="0" err="1">
                <a:solidFill>
                  <a:schemeClr val="bg1"/>
                </a:solidFill>
                <a:latin typeface="+mj-lt"/>
              </a:rPr>
              <a:t>GroundTruth</a:t>
            </a:r>
            <a:endParaRPr lang="en-US" sz="1400" b="1" dirty="0">
              <a:solidFill>
                <a:schemeClr val="bg1"/>
              </a:solidFill>
              <a:latin typeface="+mj-lt"/>
            </a:endParaRPr>
          </a:p>
        </p:txBody>
      </p:sp>
      <p:cxnSp>
        <p:nvCxnSpPr>
          <p:cNvPr id="27" name="Straight Connector 26">
            <a:extLst>
              <a:ext uri="{FF2B5EF4-FFF2-40B4-BE49-F238E27FC236}">
                <a16:creationId xmlns:a16="http://schemas.microsoft.com/office/drawing/2014/main" id="{150CCA2D-5A29-644F-A641-EF2D4AA45DA5}"/>
              </a:ext>
            </a:extLst>
          </p:cNvPr>
          <p:cNvCxnSpPr>
            <a:cxnSpLocks/>
          </p:cNvCxnSpPr>
          <p:nvPr/>
        </p:nvCxnSpPr>
        <p:spPr>
          <a:xfrm flipV="1">
            <a:off x="1909074" y="1463909"/>
            <a:ext cx="0" cy="552314"/>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460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654850-65CF-0343-8028-392278BAC478}"/>
              </a:ext>
            </a:extLst>
          </p:cNvPr>
          <p:cNvGrpSpPr/>
          <p:nvPr/>
        </p:nvGrpSpPr>
        <p:grpSpPr>
          <a:xfrm>
            <a:off x="1020227" y="2016223"/>
            <a:ext cx="7154153" cy="1563509"/>
            <a:chOff x="184395" y="1940919"/>
            <a:chExt cx="8508102" cy="1859409"/>
          </a:xfrm>
        </p:grpSpPr>
        <p:sp>
          <p:nvSpPr>
            <p:cNvPr id="4" name="Fulfilment &amp;…">
              <a:extLst>
                <a:ext uri="{FF2B5EF4-FFF2-40B4-BE49-F238E27FC236}">
                  <a16:creationId xmlns:a16="http://schemas.microsoft.com/office/drawing/2014/main" id="{6170E015-8B4D-8D4B-BCA4-309C12481C3C}"/>
                </a:ext>
              </a:extLst>
            </p:cNvPr>
            <p:cNvSpPr txBox="1"/>
            <p:nvPr/>
          </p:nvSpPr>
          <p:spPr>
            <a:xfrm>
              <a:off x="571049"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Collect and prepare training data</a:t>
              </a:r>
            </a:p>
          </p:txBody>
        </p:sp>
        <p:sp>
          <p:nvSpPr>
            <p:cNvPr id="5" name="Fulfilment &amp;…">
              <a:extLst>
                <a:ext uri="{FF2B5EF4-FFF2-40B4-BE49-F238E27FC236}">
                  <a16:creationId xmlns:a16="http://schemas.microsoft.com/office/drawing/2014/main" id="{51F3908A-8798-D747-9E0D-036864296752}"/>
                </a:ext>
              </a:extLst>
            </p:cNvPr>
            <p:cNvSpPr txBox="1"/>
            <p:nvPr/>
          </p:nvSpPr>
          <p:spPr>
            <a:xfrm>
              <a:off x="1913766"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Choose and optimize your ML algorithm</a:t>
              </a:r>
            </a:p>
          </p:txBody>
        </p:sp>
        <p:sp>
          <p:nvSpPr>
            <p:cNvPr id="6" name="Fulfilment &amp;…">
              <a:extLst>
                <a:ext uri="{FF2B5EF4-FFF2-40B4-BE49-F238E27FC236}">
                  <a16:creationId xmlns:a16="http://schemas.microsoft.com/office/drawing/2014/main" id="{1F696A14-CC2B-E644-8567-BA3492557A9C}"/>
                </a:ext>
              </a:extLst>
            </p:cNvPr>
            <p:cNvSpPr txBox="1"/>
            <p:nvPr/>
          </p:nvSpPr>
          <p:spPr>
            <a:xfrm>
              <a:off x="3256483" y="3054719"/>
              <a:ext cx="1340822" cy="74560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Set up and manage environments for training</a:t>
              </a:r>
            </a:p>
          </p:txBody>
        </p:sp>
        <p:sp>
          <p:nvSpPr>
            <p:cNvPr id="7" name="Fulfilment &amp;…">
              <a:extLst>
                <a:ext uri="{FF2B5EF4-FFF2-40B4-BE49-F238E27FC236}">
                  <a16:creationId xmlns:a16="http://schemas.microsoft.com/office/drawing/2014/main" id="{A5F3B2C7-FED7-A340-A23A-4F440E012F4C}"/>
                </a:ext>
              </a:extLst>
            </p:cNvPr>
            <p:cNvSpPr txBox="1"/>
            <p:nvPr/>
          </p:nvSpPr>
          <p:spPr>
            <a:xfrm>
              <a:off x="4599200" y="3054719"/>
              <a:ext cx="1340822" cy="45278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Train and tune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(trial and error)</a:t>
              </a:r>
            </a:p>
          </p:txBody>
        </p:sp>
        <p:sp>
          <p:nvSpPr>
            <p:cNvPr id="8" name="Fulfilment &amp;…">
              <a:extLst>
                <a:ext uri="{FF2B5EF4-FFF2-40B4-BE49-F238E27FC236}">
                  <a16:creationId xmlns:a16="http://schemas.microsoft.com/office/drawing/2014/main" id="{1BA5E3BB-7052-2F47-8D57-F0F090BDED88}"/>
                </a:ext>
              </a:extLst>
            </p:cNvPr>
            <p:cNvSpPr txBox="1"/>
            <p:nvPr/>
          </p:nvSpPr>
          <p:spPr>
            <a:xfrm>
              <a:off x="5941916" y="3054719"/>
              <a:ext cx="1340822" cy="30638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Deploy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in production</a:t>
              </a:r>
            </a:p>
          </p:txBody>
        </p:sp>
        <p:sp>
          <p:nvSpPr>
            <p:cNvPr id="9" name="Fulfilment &amp;…">
              <a:extLst>
                <a:ext uri="{FF2B5EF4-FFF2-40B4-BE49-F238E27FC236}">
                  <a16:creationId xmlns:a16="http://schemas.microsoft.com/office/drawing/2014/main" id="{A7B95E7C-309E-A141-980E-03DB96659384}"/>
                </a:ext>
              </a:extLst>
            </p:cNvPr>
            <p:cNvSpPr txBox="1"/>
            <p:nvPr/>
          </p:nvSpPr>
          <p:spPr>
            <a:xfrm>
              <a:off x="7217593" y="3054719"/>
              <a:ext cx="1474904"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Scale and manage the production environment</a:t>
              </a:r>
            </a:p>
          </p:txBody>
        </p:sp>
        <p:grpSp>
          <p:nvGrpSpPr>
            <p:cNvPr id="10" name="Group 9">
              <a:extLst>
                <a:ext uri="{FF2B5EF4-FFF2-40B4-BE49-F238E27FC236}">
                  <a16:creationId xmlns:a16="http://schemas.microsoft.com/office/drawing/2014/main" id="{EDFB4043-2302-CA47-99D4-407D883879AF}"/>
                </a:ext>
              </a:extLst>
            </p:cNvPr>
            <p:cNvGrpSpPr/>
            <p:nvPr/>
          </p:nvGrpSpPr>
          <p:grpSpPr>
            <a:xfrm>
              <a:off x="184395" y="1940919"/>
              <a:ext cx="8508102" cy="1009950"/>
              <a:chOff x="279674" y="1914861"/>
              <a:chExt cx="8508102" cy="1009950"/>
            </a:xfrm>
          </p:grpSpPr>
          <p:sp>
            <p:nvSpPr>
              <p:cNvPr id="11" name="Rectangle 10">
                <a:extLst>
                  <a:ext uri="{FF2B5EF4-FFF2-40B4-BE49-F238E27FC236}">
                    <a16:creationId xmlns:a16="http://schemas.microsoft.com/office/drawing/2014/main" id="{C5B10B05-021A-F449-A43E-027732A1B0D1}"/>
                  </a:ext>
                </a:extLst>
              </p:cNvPr>
              <p:cNvSpPr/>
              <p:nvPr/>
            </p:nvSpPr>
            <p:spPr>
              <a:xfrm>
                <a:off x="279674" y="1914861"/>
                <a:ext cx="8508102" cy="1009950"/>
              </a:xfrm>
              <a:prstGeom prst="rect">
                <a:avLst/>
              </a:prstGeom>
              <a:solidFill>
                <a:srgbClr val="000000"/>
              </a:solidFill>
              <a:ln>
                <a:solidFill>
                  <a:srgbClr val="0C13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F7D973B-779F-A64E-B867-28EE5B2BD560}"/>
                  </a:ext>
                </a:extLst>
              </p:cNvPr>
              <p:cNvPicPr>
                <a:picLocks noChangeAspect="1"/>
              </p:cNvPicPr>
              <p:nvPr/>
            </p:nvPicPr>
            <p:blipFill>
              <a:blip r:embed="rId2"/>
              <a:stretch>
                <a:fillRect/>
              </a:stretch>
            </p:blipFill>
            <p:spPr>
              <a:xfrm>
                <a:off x="342634" y="1992428"/>
                <a:ext cx="1570183" cy="883228"/>
              </a:xfrm>
              <a:prstGeom prst="rect">
                <a:avLst/>
              </a:prstGeom>
            </p:spPr>
          </p:pic>
          <p:pic>
            <p:nvPicPr>
              <p:cNvPr id="13" name="Picture 12">
                <a:extLst>
                  <a:ext uri="{FF2B5EF4-FFF2-40B4-BE49-F238E27FC236}">
                    <a16:creationId xmlns:a16="http://schemas.microsoft.com/office/drawing/2014/main" id="{448FC7EF-813F-7C4B-937C-20345EB98FD0}"/>
                  </a:ext>
                </a:extLst>
              </p:cNvPr>
              <p:cNvPicPr>
                <a:picLocks noChangeAspect="1"/>
              </p:cNvPicPr>
              <p:nvPr/>
            </p:nvPicPr>
            <p:blipFill>
              <a:blip r:embed="rId2"/>
              <a:stretch>
                <a:fillRect/>
              </a:stretch>
            </p:blipFill>
            <p:spPr>
              <a:xfrm>
                <a:off x="1685352" y="1992428"/>
                <a:ext cx="1570183" cy="883228"/>
              </a:xfrm>
              <a:prstGeom prst="rect">
                <a:avLst/>
              </a:prstGeom>
            </p:spPr>
          </p:pic>
          <p:pic>
            <p:nvPicPr>
              <p:cNvPr id="14" name="Picture 13">
                <a:extLst>
                  <a:ext uri="{FF2B5EF4-FFF2-40B4-BE49-F238E27FC236}">
                    <a16:creationId xmlns:a16="http://schemas.microsoft.com/office/drawing/2014/main" id="{D0BD86E6-7FF5-484F-9F13-FE1077DCEE99}"/>
                  </a:ext>
                </a:extLst>
              </p:cNvPr>
              <p:cNvPicPr>
                <a:picLocks noChangeAspect="1"/>
              </p:cNvPicPr>
              <p:nvPr/>
            </p:nvPicPr>
            <p:blipFill>
              <a:blip r:embed="rId2"/>
              <a:stretch>
                <a:fillRect/>
              </a:stretch>
            </p:blipFill>
            <p:spPr>
              <a:xfrm>
                <a:off x="3073657" y="1992428"/>
                <a:ext cx="1570183" cy="883228"/>
              </a:xfrm>
              <a:prstGeom prst="rect">
                <a:avLst/>
              </a:prstGeom>
            </p:spPr>
          </p:pic>
          <p:pic>
            <p:nvPicPr>
              <p:cNvPr id="15" name="Picture 14">
                <a:extLst>
                  <a:ext uri="{FF2B5EF4-FFF2-40B4-BE49-F238E27FC236}">
                    <a16:creationId xmlns:a16="http://schemas.microsoft.com/office/drawing/2014/main" id="{8EB3A1BD-E813-DA4E-AD02-35EBA4D84894}"/>
                  </a:ext>
                </a:extLst>
              </p:cNvPr>
              <p:cNvPicPr>
                <a:picLocks noChangeAspect="1"/>
              </p:cNvPicPr>
              <p:nvPr/>
            </p:nvPicPr>
            <p:blipFill>
              <a:blip r:embed="rId2"/>
              <a:stretch>
                <a:fillRect/>
              </a:stretch>
            </p:blipFill>
            <p:spPr>
              <a:xfrm>
                <a:off x="4481021" y="2003708"/>
                <a:ext cx="1570183" cy="883228"/>
              </a:xfrm>
              <a:prstGeom prst="rect">
                <a:avLst/>
              </a:prstGeom>
            </p:spPr>
          </p:pic>
          <p:pic>
            <p:nvPicPr>
              <p:cNvPr id="16" name="Picture 15">
                <a:extLst>
                  <a:ext uri="{FF2B5EF4-FFF2-40B4-BE49-F238E27FC236}">
                    <a16:creationId xmlns:a16="http://schemas.microsoft.com/office/drawing/2014/main" id="{795FEBD9-AF27-044E-97BC-116E12E4B4AC}"/>
                  </a:ext>
                </a:extLst>
              </p:cNvPr>
              <p:cNvPicPr>
                <a:picLocks noChangeAspect="1"/>
              </p:cNvPicPr>
              <p:nvPr/>
            </p:nvPicPr>
            <p:blipFill>
              <a:blip r:embed="rId2"/>
              <a:stretch>
                <a:fillRect/>
              </a:stretch>
            </p:blipFill>
            <p:spPr>
              <a:xfrm>
                <a:off x="5804680" y="2014988"/>
                <a:ext cx="1570183" cy="883228"/>
              </a:xfrm>
              <a:prstGeom prst="rect">
                <a:avLst/>
              </a:prstGeom>
            </p:spPr>
          </p:pic>
          <p:pic>
            <p:nvPicPr>
              <p:cNvPr id="17" name="Picture 16">
                <a:extLst>
                  <a:ext uri="{FF2B5EF4-FFF2-40B4-BE49-F238E27FC236}">
                    <a16:creationId xmlns:a16="http://schemas.microsoft.com/office/drawing/2014/main" id="{6F1AAFF7-A1A9-EB4E-A329-0CED347FD3A3}"/>
                  </a:ext>
                </a:extLst>
              </p:cNvPr>
              <p:cNvPicPr>
                <a:picLocks noChangeAspect="1"/>
              </p:cNvPicPr>
              <p:nvPr/>
            </p:nvPicPr>
            <p:blipFill>
              <a:blip r:embed="rId2"/>
              <a:stretch>
                <a:fillRect/>
              </a:stretch>
            </p:blipFill>
            <p:spPr>
              <a:xfrm>
                <a:off x="7217593" y="1992428"/>
                <a:ext cx="1570183" cy="883228"/>
              </a:xfrm>
              <a:prstGeom prst="rect">
                <a:avLst/>
              </a:prstGeom>
            </p:spPr>
          </p:pic>
        </p:grpSp>
      </p:grpSp>
      <p:sp>
        <p:nvSpPr>
          <p:cNvPr id="18" name="Right Arrow 17">
            <a:extLst>
              <a:ext uri="{FF2B5EF4-FFF2-40B4-BE49-F238E27FC236}">
                <a16:creationId xmlns:a16="http://schemas.microsoft.com/office/drawing/2014/main" id="{3D136ECC-5C13-5840-B055-B78CCF8FD220}"/>
              </a:ext>
            </a:extLst>
          </p:cNvPr>
          <p:cNvSpPr/>
          <p:nvPr/>
        </p:nvSpPr>
        <p:spPr>
          <a:xfrm>
            <a:off x="-1737"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Fulfilment &amp;…">
            <a:extLst>
              <a:ext uri="{FF2B5EF4-FFF2-40B4-BE49-F238E27FC236}">
                <a16:creationId xmlns:a16="http://schemas.microsoft.com/office/drawing/2014/main" id="{D1F5A945-4F7F-4448-8167-DB54D2D5F07F}"/>
              </a:ext>
            </a:extLst>
          </p:cNvPr>
          <p:cNvSpPr txBox="1"/>
          <p:nvPr/>
        </p:nvSpPr>
        <p:spPr>
          <a:xfrm>
            <a:off x="38494"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Business Need as a ML Problem</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sp>
        <p:nvSpPr>
          <p:cNvPr id="20" name="Right Arrow 19">
            <a:extLst>
              <a:ext uri="{FF2B5EF4-FFF2-40B4-BE49-F238E27FC236}">
                <a16:creationId xmlns:a16="http://schemas.microsoft.com/office/drawing/2014/main" id="{02689BB1-90D0-7943-9BFA-183A2A47FAA2}"/>
              </a:ext>
            </a:extLst>
          </p:cNvPr>
          <p:cNvSpPr/>
          <p:nvPr/>
        </p:nvSpPr>
        <p:spPr>
          <a:xfrm>
            <a:off x="8068980"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ulfilment &amp;…">
            <a:extLst>
              <a:ext uri="{FF2B5EF4-FFF2-40B4-BE49-F238E27FC236}">
                <a16:creationId xmlns:a16="http://schemas.microsoft.com/office/drawing/2014/main" id="{414B0CCD-D0FA-FE4A-8E12-A88DEBC2DB9C}"/>
              </a:ext>
            </a:extLst>
          </p:cNvPr>
          <p:cNvSpPr txBox="1"/>
          <p:nvPr/>
        </p:nvSpPr>
        <p:spPr>
          <a:xfrm>
            <a:off x="8109211"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Desired Business Outcome</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cxnSp>
        <p:nvCxnSpPr>
          <p:cNvPr id="22" name="Straight Arrow Connector 21">
            <a:extLst>
              <a:ext uri="{FF2B5EF4-FFF2-40B4-BE49-F238E27FC236}">
                <a16:creationId xmlns:a16="http://schemas.microsoft.com/office/drawing/2014/main" id="{0CF202F1-521C-7B40-963D-402EEAE51435}"/>
              </a:ext>
            </a:extLst>
          </p:cNvPr>
          <p:cNvCxnSpPr>
            <a:cxnSpLocks/>
          </p:cNvCxnSpPr>
          <p:nvPr/>
        </p:nvCxnSpPr>
        <p:spPr>
          <a:xfrm>
            <a:off x="1052513" y="3775934"/>
            <a:ext cx="717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92F94A2-172F-0A42-96FE-891C17B89AC6}"/>
              </a:ext>
            </a:extLst>
          </p:cNvPr>
          <p:cNvSpPr txBox="1"/>
          <p:nvPr/>
        </p:nvSpPr>
        <p:spPr>
          <a:xfrm>
            <a:off x="3184264" y="3958814"/>
            <a:ext cx="3296185" cy="369332"/>
          </a:xfrm>
          <a:prstGeom prst="rect">
            <a:avLst/>
          </a:prstGeom>
          <a:noFill/>
        </p:spPr>
        <p:txBody>
          <a:bodyPr wrap="square" rtlCol="0">
            <a:spAutoFit/>
          </a:bodyPr>
          <a:lstStyle/>
          <a:p>
            <a:endParaRPr lang="en-US" dirty="0">
              <a:solidFill>
                <a:schemeClr val="accent1"/>
              </a:solidFill>
            </a:endParaRPr>
          </a:p>
        </p:txBody>
      </p:sp>
      <p:sp>
        <p:nvSpPr>
          <p:cNvPr id="24" name="Rectangle 23">
            <a:extLst>
              <a:ext uri="{FF2B5EF4-FFF2-40B4-BE49-F238E27FC236}">
                <a16:creationId xmlns:a16="http://schemas.microsoft.com/office/drawing/2014/main" id="{C126EF87-AE33-0A4A-982D-50FB34691B88}"/>
              </a:ext>
            </a:extLst>
          </p:cNvPr>
          <p:cNvSpPr/>
          <p:nvPr/>
        </p:nvSpPr>
        <p:spPr>
          <a:xfrm>
            <a:off x="1659750" y="3928594"/>
            <a:ext cx="5960132" cy="276999"/>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SIMPLIFY THE END-TO-END MACHINE LEARNING PROCESS</a:t>
            </a:r>
          </a:p>
        </p:txBody>
      </p:sp>
      <p:cxnSp>
        <p:nvCxnSpPr>
          <p:cNvPr id="27" name="Straight Connector 26">
            <a:extLst>
              <a:ext uri="{FF2B5EF4-FFF2-40B4-BE49-F238E27FC236}">
                <a16:creationId xmlns:a16="http://schemas.microsoft.com/office/drawing/2014/main" id="{150CCA2D-5A29-644F-A641-EF2D4AA45DA5}"/>
              </a:ext>
            </a:extLst>
          </p:cNvPr>
          <p:cNvCxnSpPr>
            <a:cxnSpLocks/>
          </p:cNvCxnSpPr>
          <p:nvPr/>
        </p:nvCxnSpPr>
        <p:spPr>
          <a:xfrm flipV="1">
            <a:off x="4712095" y="1416064"/>
            <a:ext cx="0" cy="552314"/>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78395DAF-FACE-894C-996A-B5FB7D57C0BC}"/>
              </a:ext>
            </a:extLst>
          </p:cNvPr>
          <p:cNvSpPr/>
          <p:nvPr/>
        </p:nvSpPr>
        <p:spPr>
          <a:xfrm>
            <a:off x="2433709" y="1900812"/>
            <a:ext cx="5675502" cy="1650833"/>
          </a:xfrm>
          <a:prstGeom prst="rect">
            <a:avLst/>
          </a:prstGeom>
          <a:noFill/>
          <a:ln w="22225">
            <a:solidFill>
              <a:srgbClr val="FFA1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01B9F6F7-2719-FA45-AE52-35DE4B188417}"/>
              </a:ext>
            </a:extLst>
          </p:cNvPr>
          <p:cNvSpPr txBox="1"/>
          <p:nvPr/>
        </p:nvSpPr>
        <p:spPr>
          <a:xfrm>
            <a:off x="3522520" y="420624"/>
            <a:ext cx="2177170" cy="954107"/>
          </a:xfrm>
          <a:prstGeom prst="rect">
            <a:avLst/>
          </a:prstGeom>
          <a:noFill/>
        </p:spPr>
        <p:txBody>
          <a:bodyPr wrap="square" rtlCol="0">
            <a:spAutoFit/>
          </a:bodyPr>
          <a:lstStyle/>
          <a:p>
            <a:r>
              <a:rPr lang="en-US" sz="1400" b="1" dirty="0">
                <a:solidFill>
                  <a:srgbClr val="FFA100"/>
                </a:solidFill>
                <a:latin typeface="+mj-lt"/>
              </a:rPr>
              <a:t>Lab 2: </a:t>
            </a:r>
            <a:r>
              <a:rPr lang="en-US" sz="1400" dirty="0">
                <a:solidFill>
                  <a:schemeClr val="bg1"/>
                </a:solidFill>
                <a:latin typeface="+mj-lt"/>
              </a:rPr>
              <a:t>Train, tune and deploy a custom object detector (</a:t>
            </a:r>
            <a:r>
              <a:rPr lang="en-US" sz="1400" b="1" dirty="0">
                <a:solidFill>
                  <a:schemeClr val="bg1"/>
                </a:solidFill>
                <a:latin typeface="+mj-lt"/>
              </a:rPr>
              <a:t>SSD</a:t>
            </a:r>
            <a:r>
              <a:rPr lang="en-US" sz="1400" dirty="0">
                <a:solidFill>
                  <a:schemeClr val="bg1"/>
                </a:solidFill>
                <a:latin typeface="+mj-lt"/>
              </a:rPr>
              <a:t>) with </a:t>
            </a:r>
            <a:r>
              <a:rPr lang="en-US" sz="1400" b="1" dirty="0">
                <a:solidFill>
                  <a:schemeClr val="accent1"/>
                </a:solidFill>
                <a:latin typeface="+mj-lt"/>
              </a:rPr>
              <a:t>zero coding</a:t>
            </a:r>
            <a:r>
              <a:rPr lang="en-US" sz="1400" dirty="0">
                <a:solidFill>
                  <a:schemeClr val="bg1"/>
                </a:solidFill>
                <a:latin typeface="+mj-lt"/>
              </a:rPr>
              <a:t>. </a:t>
            </a:r>
            <a:endParaRPr lang="en-US" sz="1400" b="1" dirty="0">
              <a:solidFill>
                <a:schemeClr val="bg1"/>
              </a:solidFill>
              <a:latin typeface="+mj-lt"/>
            </a:endParaRPr>
          </a:p>
        </p:txBody>
      </p:sp>
    </p:spTree>
    <p:extLst>
      <p:ext uri="{BB962C8B-B14F-4D97-AF65-F5344CB8AC3E}">
        <p14:creationId xmlns:p14="http://schemas.microsoft.com/office/powerpoint/2010/main" val="274883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654850-65CF-0343-8028-392278BAC478}"/>
              </a:ext>
            </a:extLst>
          </p:cNvPr>
          <p:cNvGrpSpPr/>
          <p:nvPr/>
        </p:nvGrpSpPr>
        <p:grpSpPr>
          <a:xfrm>
            <a:off x="1020227" y="2016223"/>
            <a:ext cx="7154153" cy="1563509"/>
            <a:chOff x="184395" y="1940919"/>
            <a:chExt cx="8508102" cy="1859409"/>
          </a:xfrm>
        </p:grpSpPr>
        <p:sp>
          <p:nvSpPr>
            <p:cNvPr id="4" name="Fulfilment &amp;…">
              <a:extLst>
                <a:ext uri="{FF2B5EF4-FFF2-40B4-BE49-F238E27FC236}">
                  <a16:creationId xmlns:a16="http://schemas.microsoft.com/office/drawing/2014/main" id="{6170E015-8B4D-8D4B-BCA4-309C12481C3C}"/>
                </a:ext>
              </a:extLst>
            </p:cNvPr>
            <p:cNvSpPr txBox="1"/>
            <p:nvPr/>
          </p:nvSpPr>
          <p:spPr>
            <a:xfrm>
              <a:off x="571049"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Collect and prepare training data</a:t>
              </a:r>
            </a:p>
          </p:txBody>
        </p:sp>
        <p:sp>
          <p:nvSpPr>
            <p:cNvPr id="5" name="Fulfilment &amp;…">
              <a:extLst>
                <a:ext uri="{FF2B5EF4-FFF2-40B4-BE49-F238E27FC236}">
                  <a16:creationId xmlns:a16="http://schemas.microsoft.com/office/drawing/2014/main" id="{51F3908A-8798-D747-9E0D-036864296752}"/>
                </a:ext>
              </a:extLst>
            </p:cNvPr>
            <p:cNvSpPr txBox="1"/>
            <p:nvPr/>
          </p:nvSpPr>
          <p:spPr>
            <a:xfrm>
              <a:off x="1913766" y="3054719"/>
              <a:ext cx="1340822"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Choose and optimize your ML algorithm</a:t>
              </a:r>
            </a:p>
          </p:txBody>
        </p:sp>
        <p:sp>
          <p:nvSpPr>
            <p:cNvPr id="6" name="Fulfilment &amp;…">
              <a:extLst>
                <a:ext uri="{FF2B5EF4-FFF2-40B4-BE49-F238E27FC236}">
                  <a16:creationId xmlns:a16="http://schemas.microsoft.com/office/drawing/2014/main" id="{1F696A14-CC2B-E644-8567-BA3492557A9C}"/>
                </a:ext>
              </a:extLst>
            </p:cNvPr>
            <p:cNvSpPr txBox="1"/>
            <p:nvPr/>
          </p:nvSpPr>
          <p:spPr>
            <a:xfrm>
              <a:off x="3256483" y="3054719"/>
              <a:ext cx="1340822" cy="74560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a:ln>
                    <a:noFill/>
                  </a:ln>
                  <a:solidFill>
                    <a:srgbClr val="FFFFFF"/>
                  </a:solidFill>
                  <a:effectLst/>
                  <a:uLnTx/>
                  <a:uFillTx/>
                  <a:latin typeface="Amazon Ember" charset="0"/>
                  <a:ea typeface="Amazon Ember" charset="0"/>
                  <a:cs typeface="Amazon Ember" charset="0"/>
                  <a:sym typeface="Arial"/>
                </a:rPr>
                <a:t>Set up and manage environments for training</a:t>
              </a:r>
            </a:p>
          </p:txBody>
        </p:sp>
        <p:sp>
          <p:nvSpPr>
            <p:cNvPr id="7" name="Fulfilment &amp;…">
              <a:extLst>
                <a:ext uri="{FF2B5EF4-FFF2-40B4-BE49-F238E27FC236}">
                  <a16:creationId xmlns:a16="http://schemas.microsoft.com/office/drawing/2014/main" id="{A5F3B2C7-FED7-A340-A23A-4F440E012F4C}"/>
                </a:ext>
              </a:extLst>
            </p:cNvPr>
            <p:cNvSpPr txBox="1"/>
            <p:nvPr/>
          </p:nvSpPr>
          <p:spPr>
            <a:xfrm>
              <a:off x="4599200" y="3054719"/>
              <a:ext cx="1340822" cy="452789"/>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Train and tune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dirty="0">
                  <a:ln>
                    <a:noFill/>
                  </a:ln>
                  <a:solidFill>
                    <a:srgbClr val="FFFFFF"/>
                  </a:solidFill>
                  <a:effectLst/>
                  <a:uLnTx/>
                  <a:uFillTx/>
                  <a:latin typeface="Amazon Ember" charset="0"/>
                  <a:ea typeface="Amazon Ember" charset="0"/>
                  <a:cs typeface="Amazon Ember" charset="0"/>
                  <a:sym typeface="Arial"/>
                </a:rPr>
                <a:t>(trial and error)</a:t>
              </a:r>
            </a:p>
          </p:txBody>
        </p:sp>
        <p:sp>
          <p:nvSpPr>
            <p:cNvPr id="8" name="Fulfilment &amp;…">
              <a:extLst>
                <a:ext uri="{FF2B5EF4-FFF2-40B4-BE49-F238E27FC236}">
                  <a16:creationId xmlns:a16="http://schemas.microsoft.com/office/drawing/2014/main" id="{1BA5E3BB-7052-2F47-8D57-F0F090BDED88}"/>
                </a:ext>
              </a:extLst>
            </p:cNvPr>
            <p:cNvSpPr txBox="1"/>
            <p:nvPr/>
          </p:nvSpPr>
          <p:spPr>
            <a:xfrm>
              <a:off x="5941916" y="3054719"/>
              <a:ext cx="1340822" cy="30638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Deploy model </a:t>
              </a:r>
            </a:p>
            <a:p>
              <a:pPr marL="0" marR="0" lvl="0" indent="0" algn="ctr" defTabSz="585252" rtl="0" eaLnBrk="1" fontAlgn="auto" latinLnBrk="0" hangingPunct="0">
                <a:lnSpc>
                  <a:spcPct val="100000"/>
                </a:lnSpc>
                <a:spcBef>
                  <a:spcPts val="0"/>
                </a:spcBef>
                <a:spcAft>
                  <a:spcPts val="0"/>
                </a:spcAft>
                <a:buClrTx/>
                <a:buSzTx/>
                <a:buFontTx/>
                <a:buNone/>
                <a:tabLst/>
                <a:defRPr sz="5100" spc="323">
                  <a:solidFill>
                    <a:srgbClr val="FFFFFF"/>
                  </a:solidFill>
                  <a:latin typeface="Arial"/>
                  <a:ea typeface="Arial"/>
                  <a:cs typeface="Arial"/>
                  <a:sym typeface="Arial"/>
                </a:defRPr>
              </a:pPr>
              <a:r>
                <a:rPr kumimoji="0" sz="800" b="0" i="0" u="none" strike="noStrike" kern="0" cap="none" spc="61" normalizeH="0" baseline="0" noProof="0">
                  <a:ln>
                    <a:noFill/>
                  </a:ln>
                  <a:solidFill>
                    <a:srgbClr val="FFFFFF"/>
                  </a:solidFill>
                  <a:effectLst/>
                  <a:uLnTx/>
                  <a:uFillTx/>
                  <a:latin typeface="Amazon Ember" charset="0"/>
                  <a:ea typeface="Amazon Ember" charset="0"/>
                  <a:cs typeface="Amazon Ember" charset="0"/>
                  <a:sym typeface="Arial"/>
                </a:rPr>
                <a:t>in production</a:t>
              </a:r>
            </a:p>
          </p:txBody>
        </p:sp>
        <p:sp>
          <p:nvSpPr>
            <p:cNvPr id="9" name="Fulfilment &amp;…">
              <a:extLst>
                <a:ext uri="{FF2B5EF4-FFF2-40B4-BE49-F238E27FC236}">
                  <a16:creationId xmlns:a16="http://schemas.microsoft.com/office/drawing/2014/main" id="{A7B95E7C-309E-A141-980E-03DB96659384}"/>
                </a:ext>
              </a:extLst>
            </p:cNvPr>
            <p:cNvSpPr txBox="1"/>
            <p:nvPr/>
          </p:nvSpPr>
          <p:spPr>
            <a:xfrm>
              <a:off x="7217593" y="3054719"/>
              <a:ext cx="1474904" cy="599200"/>
            </a:xfrm>
            <a:prstGeom prst="rect">
              <a:avLst/>
            </a:prstGeom>
            <a:ln w="12700">
              <a:miter lim="400000"/>
            </a:ln>
            <a:extLst>
              <a:ext uri="{C572A759-6A51-4108-AA02-DFA0A04FC94B}">
                <ma14:wrappingTextBoxFlag xmlns:ma14="http://schemas.microsoft.com/office/mac/drawingml/2011/main" xmlns="" val="1"/>
              </a:ext>
            </a:extLst>
          </p:spPr>
          <p:txBody>
            <a:bodyPr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sz="800" b="0" i="0" u="none" strike="noStrike" kern="0" cap="none" spc="323" normalizeH="0" baseline="0" noProof="0" dirty="0">
                  <a:ln>
                    <a:noFill/>
                  </a:ln>
                  <a:solidFill>
                    <a:srgbClr val="FFFFFF"/>
                  </a:solidFill>
                  <a:effectLst/>
                  <a:uLnTx/>
                  <a:uFillTx/>
                  <a:latin typeface="Amazon Ember" charset="0"/>
                  <a:ea typeface="Amazon Ember" charset="0"/>
                  <a:cs typeface="Amazon Ember" charset="0"/>
                  <a:sym typeface="Arial"/>
                </a:rPr>
                <a:t>Scale and manage the production environment</a:t>
              </a:r>
            </a:p>
          </p:txBody>
        </p:sp>
        <p:grpSp>
          <p:nvGrpSpPr>
            <p:cNvPr id="10" name="Group 9">
              <a:extLst>
                <a:ext uri="{FF2B5EF4-FFF2-40B4-BE49-F238E27FC236}">
                  <a16:creationId xmlns:a16="http://schemas.microsoft.com/office/drawing/2014/main" id="{EDFB4043-2302-CA47-99D4-407D883879AF}"/>
                </a:ext>
              </a:extLst>
            </p:cNvPr>
            <p:cNvGrpSpPr/>
            <p:nvPr/>
          </p:nvGrpSpPr>
          <p:grpSpPr>
            <a:xfrm>
              <a:off x="184395" y="1940919"/>
              <a:ext cx="8508102" cy="1009950"/>
              <a:chOff x="279674" y="1914861"/>
              <a:chExt cx="8508102" cy="1009950"/>
            </a:xfrm>
          </p:grpSpPr>
          <p:sp>
            <p:nvSpPr>
              <p:cNvPr id="11" name="Rectangle 10">
                <a:extLst>
                  <a:ext uri="{FF2B5EF4-FFF2-40B4-BE49-F238E27FC236}">
                    <a16:creationId xmlns:a16="http://schemas.microsoft.com/office/drawing/2014/main" id="{C5B10B05-021A-F449-A43E-027732A1B0D1}"/>
                  </a:ext>
                </a:extLst>
              </p:cNvPr>
              <p:cNvSpPr/>
              <p:nvPr/>
            </p:nvSpPr>
            <p:spPr>
              <a:xfrm>
                <a:off x="279674" y="1914861"/>
                <a:ext cx="8508102" cy="1009950"/>
              </a:xfrm>
              <a:prstGeom prst="rect">
                <a:avLst/>
              </a:prstGeom>
              <a:solidFill>
                <a:srgbClr val="000000"/>
              </a:solidFill>
              <a:ln>
                <a:solidFill>
                  <a:srgbClr val="0C13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F7D973B-779F-A64E-B867-28EE5B2BD560}"/>
                  </a:ext>
                </a:extLst>
              </p:cNvPr>
              <p:cNvPicPr>
                <a:picLocks noChangeAspect="1"/>
              </p:cNvPicPr>
              <p:nvPr/>
            </p:nvPicPr>
            <p:blipFill>
              <a:blip r:embed="rId2"/>
              <a:stretch>
                <a:fillRect/>
              </a:stretch>
            </p:blipFill>
            <p:spPr>
              <a:xfrm>
                <a:off x="342634" y="1992428"/>
                <a:ext cx="1570183" cy="883228"/>
              </a:xfrm>
              <a:prstGeom prst="rect">
                <a:avLst/>
              </a:prstGeom>
            </p:spPr>
          </p:pic>
          <p:pic>
            <p:nvPicPr>
              <p:cNvPr id="13" name="Picture 12">
                <a:extLst>
                  <a:ext uri="{FF2B5EF4-FFF2-40B4-BE49-F238E27FC236}">
                    <a16:creationId xmlns:a16="http://schemas.microsoft.com/office/drawing/2014/main" id="{448FC7EF-813F-7C4B-937C-20345EB98FD0}"/>
                  </a:ext>
                </a:extLst>
              </p:cNvPr>
              <p:cNvPicPr>
                <a:picLocks noChangeAspect="1"/>
              </p:cNvPicPr>
              <p:nvPr/>
            </p:nvPicPr>
            <p:blipFill>
              <a:blip r:embed="rId2"/>
              <a:stretch>
                <a:fillRect/>
              </a:stretch>
            </p:blipFill>
            <p:spPr>
              <a:xfrm>
                <a:off x="1685352" y="1992428"/>
                <a:ext cx="1570183" cy="883228"/>
              </a:xfrm>
              <a:prstGeom prst="rect">
                <a:avLst/>
              </a:prstGeom>
            </p:spPr>
          </p:pic>
          <p:pic>
            <p:nvPicPr>
              <p:cNvPr id="14" name="Picture 13">
                <a:extLst>
                  <a:ext uri="{FF2B5EF4-FFF2-40B4-BE49-F238E27FC236}">
                    <a16:creationId xmlns:a16="http://schemas.microsoft.com/office/drawing/2014/main" id="{D0BD86E6-7FF5-484F-9F13-FE1077DCEE99}"/>
                  </a:ext>
                </a:extLst>
              </p:cNvPr>
              <p:cNvPicPr>
                <a:picLocks noChangeAspect="1"/>
              </p:cNvPicPr>
              <p:nvPr/>
            </p:nvPicPr>
            <p:blipFill>
              <a:blip r:embed="rId2"/>
              <a:stretch>
                <a:fillRect/>
              </a:stretch>
            </p:blipFill>
            <p:spPr>
              <a:xfrm>
                <a:off x="3073657" y="1992428"/>
                <a:ext cx="1570183" cy="883228"/>
              </a:xfrm>
              <a:prstGeom prst="rect">
                <a:avLst/>
              </a:prstGeom>
            </p:spPr>
          </p:pic>
          <p:pic>
            <p:nvPicPr>
              <p:cNvPr id="15" name="Picture 14">
                <a:extLst>
                  <a:ext uri="{FF2B5EF4-FFF2-40B4-BE49-F238E27FC236}">
                    <a16:creationId xmlns:a16="http://schemas.microsoft.com/office/drawing/2014/main" id="{8EB3A1BD-E813-DA4E-AD02-35EBA4D84894}"/>
                  </a:ext>
                </a:extLst>
              </p:cNvPr>
              <p:cNvPicPr>
                <a:picLocks noChangeAspect="1"/>
              </p:cNvPicPr>
              <p:nvPr/>
            </p:nvPicPr>
            <p:blipFill>
              <a:blip r:embed="rId2"/>
              <a:stretch>
                <a:fillRect/>
              </a:stretch>
            </p:blipFill>
            <p:spPr>
              <a:xfrm>
                <a:off x="4481021" y="2003708"/>
                <a:ext cx="1570183" cy="883228"/>
              </a:xfrm>
              <a:prstGeom prst="rect">
                <a:avLst/>
              </a:prstGeom>
            </p:spPr>
          </p:pic>
          <p:pic>
            <p:nvPicPr>
              <p:cNvPr id="16" name="Picture 15">
                <a:extLst>
                  <a:ext uri="{FF2B5EF4-FFF2-40B4-BE49-F238E27FC236}">
                    <a16:creationId xmlns:a16="http://schemas.microsoft.com/office/drawing/2014/main" id="{795FEBD9-AF27-044E-97BC-116E12E4B4AC}"/>
                  </a:ext>
                </a:extLst>
              </p:cNvPr>
              <p:cNvPicPr>
                <a:picLocks noChangeAspect="1"/>
              </p:cNvPicPr>
              <p:nvPr/>
            </p:nvPicPr>
            <p:blipFill>
              <a:blip r:embed="rId2"/>
              <a:stretch>
                <a:fillRect/>
              </a:stretch>
            </p:blipFill>
            <p:spPr>
              <a:xfrm>
                <a:off x="5804680" y="2014988"/>
                <a:ext cx="1570183" cy="883228"/>
              </a:xfrm>
              <a:prstGeom prst="rect">
                <a:avLst/>
              </a:prstGeom>
            </p:spPr>
          </p:pic>
          <p:pic>
            <p:nvPicPr>
              <p:cNvPr id="17" name="Picture 16">
                <a:extLst>
                  <a:ext uri="{FF2B5EF4-FFF2-40B4-BE49-F238E27FC236}">
                    <a16:creationId xmlns:a16="http://schemas.microsoft.com/office/drawing/2014/main" id="{6F1AAFF7-A1A9-EB4E-A329-0CED347FD3A3}"/>
                  </a:ext>
                </a:extLst>
              </p:cNvPr>
              <p:cNvPicPr>
                <a:picLocks noChangeAspect="1"/>
              </p:cNvPicPr>
              <p:nvPr/>
            </p:nvPicPr>
            <p:blipFill>
              <a:blip r:embed="rId2"/>
              <a:stretch>
                <a:fillRect/>
              </a:stretch>
            </p:blipFill>
            <p:spPr>
              <a:xfrm>
                <a:off x="7217593" y="1992428"/>
                <a:ext cx="1570183" cy="883228"/>
              </a:xfrm>
              <a:prstGeom prst="rect">
                <a:avLst/>
              </a:prstGeom>
            </p:spPr>
          </p:pic>
        </p:grpSp>
      </p:grpSp>
      <p:sp>
        <p:nvSpPr>
          <p:cNvPr id="18" name="Right Arrow 17">
            <a:extLst>
              <a:ext uri="{FF2B5EF4-FFF2-40B4-BE49-F238E27FC236}">
                <a16:creationId xmlns:a16="http://schemas.microsoft.com/office/drawing/2014/main" id="{3D136ECC-5C13-5840-B055-B78CCF8FD220}"/>
              </a:ext>
            </a:extLst>
          </p:cNvPr>
          <p:cNvSpPr/>
          <p:nvPr/>
        </p:nvSpPr>
        <p:spPr>
          <a:xfrm>
            <a:off x="-1737"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Fulfilment &amp;…">
            <a:extLst>
              <a:ext uri="{FF2B5EF4-FFF2-40B4-BE49-F238E27FC236}">
                <a16:creationId xmlns:a16="http://schemas.microsoft.com/office/drawing/2014/main" id="{D1F5A945-4F7F-4448-8167-DB54D2D5F07F}"/>
              </a:ext>
            </a:extLst>
          </p:cNvPr>
          <p:cNvSpPr txBox="1"/>
          <p:nvPr/>
        </p:nvSpPr>
        <p:spPr>
          <a:xfrm>
            <a:off x="38494"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Business Need as a ML Problem</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sp>
        <p:nvSpPr>
          <p:cNvPr id="20" name="Right Arrow 19">
            <a:extLst>
              <a:ext uri="{FF2B5EF4-FFF2-40B4-BE49-F238E27FC236}">
                <a16:creationId xmlns:a16="http://schemas.microsoft.com/office/drawing/2014/main" id="{02689BB1-90D0-7943-9BFA-183A2A47FAA2}"/>
              </a:ext>
            </a:extLst>
          </p:cNvPr>
          <p:cNvSpPr/>
          <p:nvPr/>
        </p:nvSpPr>
        <p:spPr>
          <a:xfrm>
            <a:off x="8068980" y="1796500"/>
            <a:ext cx="1054250" cy="136569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ulfilment &amp;…">
            <a:extLst>
              <a:ext uri="{FF2B5EF4-FFF2-40B4-BE49-F238E27FC236}">
                <a16:creationId xmlns:a16="http://schemas.microsoft.com/office/drawing/2014/main" id="{414B0CCD-D0FA-FE4A-8E12-A88DEBC2DB9C}"/>
              </a:ext>
            </a:extLst>
          </p:cNvPr>
          <p:cNvSpPr txBox="1"/>
          <p:nvPr/>
        </p:nvSpPr>
        <p:spPr>
          <a:xfrm>
            <a:off x="8109211" y="2265894"/>
            <a:ext cx="859665" cy="426901"/>
          </a:xfrm>
          <a:prstGeom prst="rect">
            <a:avLst/>
          </a:prstGeom>
          <a:ln w="12700">
            <a:miter lim="400000"/>
          </a:ln>
          <a:extLst>
            <a:ext uri="{C572A759-6A51-4108-AA02-DFA0A04FC94B}">
              <ma14:wrappingTextBoxFlag xmlns:ma14="http://schemas.microsoft.com/office/mac/drawingml/2011/main" xmlns="" val="1"/>
            </a:ext>
          </a:extLst>
        </p:spPr>
        <p:txBody>
          <a:bodyPr wrap="square" lIns="5646" tIns="5646" rIns="5646" bIns="5646">
            <a:spAutoFit/>
          </a:bodyPr>
          <a:lstStyle>
            <a:lvl1pPr algn="ctr" defTabSz="3121030">
              <a:defRPr sz="5100" spc="323">
                <a:solidFill>
                  <a:srgbClr val="FFFFFF"/>
                </a:solidFill>
                <a:latin typeface="Arial"/>
                <a:ea typeface="Arial"/>
                <a:cs typeface="Arial"/>
                <a:sym typeface="Arial"/>
              </a:defRPr>
            </a:lvl1pPr>
          </a:lstStyle>
          <a:p>
            <a:pPr marL="0" marR="0" lvl="0" indent="0" algn="ctr" defTabSz="3121030"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rPr>
              <a:t>Desired Business Outcome</a:t>
            </a:r>
            <a:endParaRPr kumimoji="0" sz="900" b="1" i="0" u="none" strike="noStrike" kern="0" cap="none" spc="0" normalizeH="0" baseline="0" noProof="0" dirty="0">
              <a:ln>
                <a:noFill/>
              </a:ln>
              <a:solidFill>
                <a:srgbClr val="000000"/>
              </a:solidFill>
              <a:effectLst/>
              <a:uLnTx/>
              <a:uFillTx/>
              <a:latin typeface="+mn-lt"/>
              <a:ea typeface="Amazon Ember" charset="0"/>
              <a:cs typeface="Amazon Ember" charset="0"/>
              <a:sym typeface="Arial"/>
            </a:endParaRPr>
          </a:p>
        </p:txBody>
      </p:sp>
      <p:cxnSp>
        <p:nvCxnSpPr>
          <p:cNvPr id="22" name="Straight Arrow Connector 21">
            <a:extLst>
              <a:ext uri="{FF2B5EF4-FFF2-40B4-BE49-F238E27FC236}">
                <a16:creationId xmlns:a16="http://schemas.microsoft.com/office/drawing/2014/main" id="{0CF202F1-521C-7B40-963D-402EEAE51435}"/>
              </a:ext>
            </a:extLst>
          </p:cNvPr>
          <p:cNvCxnSpPr>
            <a:cxnSpLocks/>
          </p:cNvCxnSpPr>
          <p:nvPr/>
        </p:nvCxnSpPr>
        <p:spPr>
          <a:xfrm>
            <a:off x="1052513" y="3775934"/>
            <a:ext cx="7174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92F94A2-172F-0A42-96FE-891C17B89AC6}"/>
              </a:ext>
            </a:extLst>
          </p:cNvPr>
          <p:cNvSpPr txBox="1"/>
          <p:nvPr/>
        </p:nvSpPr>
        <p:spPr>
          <a:xfrm>
            <a:off x="3184264" y="3958814"/>
            <a:ext cx="3296185" cy="369332"/>
          </a:xfrm>
          <a:prstGeom prst="rect">
            <a:avLst/>
          </a:prstGeom>
          <a:noFill/>
        </p:spPr>
        <p:txBody>
          <a:bodyPr wrap="square" rtlCol="0">
            <a:spAutoFit/>
          </a:bodyPr>
          <a:lstStyle/>
          <a:p>
            <a:endParaRPr lang="en-US" dirty="0">
              <a:solidFill>
                <a:schemeClr val="accent1"/>
              </a:solidFill>
            </a:endParaRPr>
          </a:p>
        </p:txBody>
      </p:sp>
      <p:sp>
        <p:nvSpPr>
          <p:cNvPr id="24" name="Rectangle 23">
            <a:extLst>
              <a:ext uri="{FF2B5EF4-FFF2-40B4-BE49-F238E27FC236}">
                <a16:creationId xmlns:a16="http://schemas.microsoft.com/office/drawing/2014/main" id="{C126EF87-AE33-0A4A-982D-50FB34691B88}"/>
              </a:ext>
            </a:extLst>
          </p:cNvPr>
          <p:cNvSpPr/>
          <p:nvPr/>
        </p:nvSpPr>
        <p:spPr>
          <a:xfrm>
            <a:off x="1659750" y="3928594"/>
            <a:ext cx="5960132" cy="276999"/>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SIMPLIFY THE END-TO-END MACHINE LEARNING PROCESS</a:t>
            </a:r>
          </a:p>
        </p:txBody>
      </p:sp>
      <p:cxnSp>
        <p:nvCxnSpPr>
          <p:cNvPr id="27" name="Straight Connector 26">
            <a:extLst>
              <a:ext uri="{FF2B5EF4-FFF2-40B4-BE49-F238E27FC236}">
                <a16:creationId xmlns:a16="http://schemas.microsoft.com/office/drawing/2014/main" id="{150CCA2D-5A29-644F-A641-EF2D4AA45DA5}"/>
              </a:ext>
            </a:extLst>
          </p:cNvPr>
          <p:cNvCxnSpPr>
            <a:cxnSpLocks/>
          </p:cNvCxnSpPr>
          <p:nvPr/>
        </p:nvCxnSpPr>
        <p:spPr>
          <a:xfrm flipV="1">
            <a:off x="4712095" y="1416064"/>
            <a:ext cx="0" cy="552314"/>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78395DAF-FACE-894C-996A-B5FB7D57C0BC}"/>
              </a:ext>
            </a:extLst>
          </p:cNvPr>
          <p:cNvSpPr/>
          <p:nvPr/>
        </p:nvSpPr>
        <p:spPr>
          <a:xfrm>
            <a:off x="2433709" y="1900812"/>
            <a:ext cx="5675502" cy="1650833"/>
          </a:xfrm>
          <a:prstGeom prst="rect">
            <a:avLst/>
          </a:prstGeom>
          <a:noFill/>
          <a:ln w="22225">
            <a:solidFill>
              <a:srgbClr val="FFA1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01B9F6F7-2719-FA45-AE52-35DE4B188417}"/>
              </a:ext>
            </a:extLst>
          </p:cNvPr>
          <p:cNvSpPr txBox="1"/>
          <p:nvPr/>
        </p:nvSpPr>
        <p:spPr>
          <a:xfrm>
            <a:off x="3696126" y="257154"/>
            <a:ext cx="2691973" cy="1169551"/>
          </a:xfrm>
          <a:prstGeom prst="rect">
            <a:avLst/>
          </a:prstGeom>
          <a:noFill/>
        </p:spPr>
        <p:txBody>
          <a:bodyPr wrap="square" rtlCol="0">
            <a:spAutoFit/>
          </a:bodyPr>
          <a:lstStyle/>
          <a:p>
            <a:r>
              <a:rPr lang="en-US" sz="1400" b="1" dirty="0">
                <a:solidFill>
                  <a:srgbClr val="FFA100"/>
                </a:solidFill>
                <a:latin typeface="+mj-lt"/>
              </a:rPr>
              <a:t>Lab 3: “Bring Your Own Script:” </a:t>
            </a:r>
            <a:r>
              <a:rPr lang="en-US" sz="1400" dirty="0">
                <a:solidFill>
                  <a:schemeClr val="bg1"/>
                </a:solidFill>
                <a:latin typeface="+mj-lt"/>
              </a:rPr>
              <a:t>train, tune and deploy a custom object detector (</a:t>
            </a:r>
            <a:r>
              <a:rPr lang="en-US" sz="1400" b="1" dirty="0">
                <a:solidFill>
                  <a:schemeClr val="bg1"/>
                </a:solidFill>
                <a:latin typeface="+mj-lt"/>
              </a:rPr>
              <a:t>YOLOv3</a:t>
            </a:r>
            <a:r>
              <a:rPr lang="en-US" sz="1400" dirty="0">
                <a:solidFill>
                  <a:schemeClr val="bg1"/>
                </a:solidFill>
                <a:latin typeface="+mj-lt"/>
              </a:rPr>
              <a:t>) on </a:t>
            </a:r>
            <a:r>
              <a:rPr lang="en-US" sz="1400" dirty="0" err="1">
                <a:solidFill>
                  <a:schemeClr val="bg1"/>
                </a:solidFill>
                <a:latin typeface="+mj-lt"/>
              </a:rPr>
              <a:t>GluonCV</a:t>
            </a:r>
            <a:r>
              <a:rPr lang="en-US" sz="1400" dirty="0">
                <a:solidFill>
                  <a:schemeClr val="bg1"/>
                </a:solidFill>
                <a:latin typeface="+mj-lt"/>
              </a:rPr>
              <a:t> (</a:t>
            </a:r>
            <a:r>
              <a:rPr lang="en-US" sz="1400" dirty="0" err="1">
                <a:solidFill>
                  <a:schemeClr val="bg1"/>
                </a:solidFill>
                <a:latin typeface="+mj-lt"/>
              </a:rPr>
              <a:t>MXNet</a:t>
            </a:r>
            <a:r>
              <a:rPr lang="en-US" sz="1400" dirty="0">
                <a:solidFill>
                  <a:schemeClr val="bg1"/>
                </a:solidFill>
                <a:latin typeface="+mj-lt"/>
              </a:rPr>
              <a:t>).</a:t>
            </a:r>
            <a:endParaRPr lang="en-US" sz="1400" b="1" dirty="0">
              <a:solidFill>
                <a:schemeClr val="bg1"/>
              </a:solidFill>
              <a:latin typeface="+mj-lt"/>
            </a:endParaRPr>
          </a:p>
        </p:txBody>
      </p:sp>
    </p:spTree>
    <p:extLst>
      <p:ext uri="{BB962C8B-B14F-4D97-AF65-F5344CB8AC3E}">
        <p14:creationId xmlns:p14="http://schemas.microsoft.com/office/powerpoint/2010/main" val="1115446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18379-2569-B24D-BACE-B8FDDBF1C329}"/>
              </a:ext>
            </a:extLst>
          </p:cNvPr>
          <p:cNvPicPr>
            <a:picLocks noChangeAspect="1"/>
          </p:cNvPicPr>
          <p:nvPr/>
        </p:nvPicPr>
        <p:blipFill>
          <a:blip r:embed="rId2"/>
          <a:stretch>
            <a:fillRect/>
          </a:stretch>
        </p:blipFill>
        <p:spPr>
          <a:xfrm>
            <a:off x="127000" y="127000"/>
            <a:ext cx="2340168" cy="725827"/>
          </a:xfrm>
          <a:prstGeom prst="rect">
            <a:avLst/>
          </a:prstGeom>
        </p:spPr>
      </p:pic>
      <p:pic>
        <p:nvPicPr>
          <p:cNvPr id="4" name="Picture 3">
            <a:extLst>
              <a:ext uri="{FF2B5EF4-FFF2-40B4-BE49-F238E27FC236}">
                <a16:creationId xmlns:a16="http://schemas.microsoft.com/office/drawing/2014/main" id="{B47ABAC6-C265-DA44-9D63-CB33F450344B}"/>
              </a:ext>
            </a:extLst>
          </p:cNvPr>
          <p:cNvPicPr>
            <a:picLocks noChangeAspect="1"/>
          </p:cNvPicPr>
          <p:nvPr/>
        </p:nvPicPr>
        <p:blipFill>
          <a:blip r:embed="rId3"/>
          <a:stretch>
            <a:fillRect/>
          </a:stretch>
        </p:blipFill>
        <p:spPr>
          <a:xfrm>
            <a:off x="2645349" y="127000"/>
            <a:ext cx="4247576" cy="4619625"/>
          </a:xfrm>
          <a:prstGeom prst="rect">
            <a:avLst/>
          </a:prstGeom>
        </p:spPr>
      </p:pic>
      <p:sp>
        <p:nvSpPr>
          <p:cNvPr id="6" name="Rectangle 5">
            <a:extLst>
              <a:ext uri="{FF2B5EF4-FFF2-40B4-BE49-F238E27FC236}">
                <a16:creationId xmlns:a16="http://schemas.microsoft.com/office/drawing/2014/main" id="{E0FEEF7F-939C-0942-AA24-4C4E36DC44E4}"/>
              </a:ext>
            </a:extLst>
          </p:cNvPr>
          <p:cNvSpPr/>
          <p:nvPr/>
        </p:nvSpPr>
        <p:spPr>
          <a:xfrm>
            <a:off x="5381696" y="1727200"/>
            <a:ext cx="1427091" cy="381000"/>
          </a:xfrm>
          <a:prstGeom prst="rect">
            <a:avLst/>
          </a:prstGeom>
          <a:noFill/>
          <a:ln w="22225">
            <a:solidFill>
              <a:srgbClr val="FFA1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7C6E5F81-E895-5648-A77D-B952289E08FF}"/>
              </a:ext>
            </a:extLst>
          </p:cNvPr>
          <p:cNvCxnSpPr/>
          <p:nvPr/>
        </p:nvCxnSpPr>
        <p:spPr>
          <a:xfrm>
            <a:off x="6626225" y="1917700"/>
            <a:ext cx="6731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93E828F-D721-2345-8265-1C27AE111058}"/>
              </a:ext>
            </a:extLst>
          </p:cNvPr>
          <p:cNvSpPr txBox="1"/>
          <p:nvPr/>
        </p:nvSpPr>
        <p:spPr>
          <a:xfrm>
            <a:off x="7299325" y="1435100"/>
            <a:ext cx="1981199" cy="1815882"/>
          </a:xfrm>
          <a:prstGeom prst="rect">
            <a:avLst/>
          </a:prstGeom>
          <a:noFill/>
        </p:spPr>
        <p:txBody>
          <a:bodyPr wrap="square" rtlCol="0">
            <a:spAutoFit/>
          </a:bodyPr>
          <a:lstStyle/>
          <a:p>
            <a:r>
              <a:rPr lang="en-US" sz="1400" b="1" dirty="0">
                <a:solidFill>
                  <a:srgbClr val="FFA100"/>
                </a:solidFill>
                <a:latin typeface="+mj-lt"/>
              </a:rPr>
              <a:t>Algorithm variants : </a:t>
            </a:r>
            <a:r>
              <a:rPr lang="en-US" sz="1400" dirty="0">
                <a:solidFill>
                  <a:schemeClr val="bg1"/>
                </a:solidFill>
                <a:latin typeface="+mj-lt"/>
              </a:rPr>
              <a:t>For instance, in </a:t>
            </a:r>
            <a:r>
              <a:rPr lang="en-US" sz="1400" b="1" dirty="0">
                <a:solidFill>
                  <a:schemeClr val="bg1"/>
                </a:solidFill>
                <a:latin typeface="+mj-lt"/>
              </a:rPr>
              <a:t>Object Detection</a:t>
            </a:r>
            <a:r>
              <a:rPr lang="en-US" sz="1400" dirty="0">
                <a:solidFill>
                  <a:schemeClr val="bg1"/>
                </a:solidFill>
                <a:latin typeface="+mj-lt"/>
              </a:rPr>
              <a:t>, different algorithms offer trade-offs between </a:t>
            </a:r>
            <a:r>
              <a:rPr lang="en-US" sz="1400" b="1" dirty="0">
                <a:solidFill>
                  <a:schemeClr val="bg1"/>
                </a:solidFill>
                <a:latin typeface="+mj-lt"/>
              </a:rPr>
              <a:t>accuracy (</a:t>
            </a:r>
            <a:r>
              <a:rPr lang="en-US" sz="1400" b="1" dirty="0" err="1">
                <a:solidFill>
                  <a:schemeClr val="bg1"/>
                </a:solidFill>
                <a:latin typeface="+mj-lt"/>
              </a:rPr>
              <a:t>mAP</a:t>
            </a:r>
            <a:r>
              <a:rPr lang="en-US" sz="1400" b="1" dirty="0">
                <a:solidFill>
                  <a:schemeClr val="bg1"/>
                </a:solidFill>
                <a:latin typeface="+mj-lt"/>
              </a:rPr>
              <a:t>)</a:t>
            </a:r>
            <a:r>
              <a:rPr lang="en-US" sz="1400" dirty="0">
                <a:solidFill>
                  <a:schemeClr val="bg1"/>
                </a:solidFill>
                <a:latin typeface="+mj-lt"/>
              </a:rPr>
              <a:t> and </a:t>
            </a:r>
            <a:r>
              <a:rPr lang="en-US" sz="1400" b="1" dirty="0">
                <a:solidFill>
                  <a:schemeClr val="bg1"/>
                </a:solidFill>
                <a:latin typeface="+mj-lt"/>
              </a:rPr>
              <a:t>latency (fps)</a:t>
            </a:r>
          </a:p>
        </p:txBody>
      </p:sp>
    </p:spTree>
    <p:extLst>
      <p:ext uri="{BB962C8B-B14F-4D97-AF65-F5344CB8AC3E}">
        <p14:creationId xmlns:p14="http://schemas.microsoft.com/office/powerpoint/2010/main" val="3720515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6F264B1-77A3-1B47-8954-6156BB990168}"/>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Future labs</a:t>
            </a:r>
          </a:p>
        </p:txBody>
      </p:sp>
      <p:sp>
        <p:nvSpPr>
          <p:cNvPr id="4" name="Title 1">
            <a:extLst>
              <a:ext uri="{FF2B5EF4-FFF2-40B4-BE49-F238E27FC236}">
                <a16:creationId xmlns:a16="http://schemas.microsoft.com/office/drawing/2014/main" id="{7D055B72-AE52-5145-AE14-240A3481807D}"/>
              </a:ext>
            </a:extLst>
          </p:cNvPr>
          <p:cNvSpPr txBox="1">
            <a:spLocks/>
          </p:cNvSpPr>
          <p:nvPr/>
        </p:nvSpPr>
        <p:spPr>
          <a:xfrm>
            <a:off x="184023" y="1052557"/>
            <a:ext cx="8096377" cy="344324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457200" marR="0" lvl="0" indent="-457200"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By feedback and demand! </a:t>
            </a: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hlinkClick r:id="rId2"/>
              </a:rPr>
              <a:t>dylatong@amazon.com</a:t>
            </a:r>
            <a:endPar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endParaRPr>
          </a:p>
          <a:p>
            <a:pPr marL="457200" marR="0" lvl="0" indent="-457200"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Recognition:</a:t>
            </a:r>
          </a:p>
          <a:p>
            <a:pPr marL="914400" lvl="1" indent="-457200">
              <a:spcBef>
                <a:spcPct val="0"/>
              </a:spcBef>
              <a:buFont typeface="Arial" panose="020B0604020202020204" pitchFamily="34" charset="0"/>
              <a:buChar char="•"/>
              <a:defRPr/>
            </a:pPr>
            <a:r>
              <a:rPr lang="en-US" sz="220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Face Search</a:t>
            </a:r>
          </a:p>
          <a:p>
            <a:pPr marL="914400" lvl="1" indent="-457200">
              <a:spcBef>
                <a:spcPct val="0"/>
              </a:spcBef>
              <a:buFont typeface="Arial" panose="020B0604020202020204" pitchFamily="34" charset="0"/>
              <a:buChar char="•"/>
              <a:defRPr/>
            </a:pPr>
            <a:r>
              <a:rPr kumimoji="0" lang="en-US" sz="2200" b="0" i="0" u="none" strike="noStrike" kern="1200" cap="none" spc="0" normalizeH="0" baseline="0" noProof="0" dirty="0" err="1">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Peopl</a:t>
            </a:r>
            <a:r>
              <a:rPr lang="en-US" sz="220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e Tracking</a:t>
            </a:r>
          </a:p>
          <a:p>
            <a:pPr marL="457200" indent="-457200">
              <a:buFont typeface="Arial" panose="020B0604020202020204" pitchFamily="34" charset="0"/>
              <a:buChar char="•"/>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Textract solutions</a:t>
            </a:r>
          </a:p>
          <a:p>
            <a:pPr marL="457200" indent="-457200">
              <a:buFont typeface="Arial" panose="020B0604020202020204" pitchFamily="34" charset="0"/>
              <a:buChar char="•"/>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More Amazon S</a:t>
            </a:r>
            <a:r>
              <a:rPr lang="en-US" sz="2800" b="0" dirty="0" err="1">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ageMaker</a:t>
            </a: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 use cases:</a:t>
            </a:r>
          </a:p>
          <a:p>
            <a:pPr marL="914400" lvl="1" indent="-457200">
              <a:buFont typeface="Arial" panose="020B0604020202020204" pitchFamily="34" charset="0"/>
              <a:buChar char="•"/>
              <a:defRPr/>
            </a:pPr>
            <a:r>
              <a:rPr kumimoji="0" lang="en-US" sz="220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Segmentation, Pose Estimation, Similarity </a:t>
            </a:r>
            <a:r>
              <a:rPr lang="en-US" sz="220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Search</a:t>
            </a:r>
            <a:endParaRPr kumimoji="0" lang="en-US" sz="22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spTree>
    <p:extLst>
      <p:ext uri="{BB962C8B-B14F-4D97-AF65-F5344CB8AC3E}">
        <p14:creationId xmlns:p14="http://schemas.microsoft.com/office/powerpoint/2010/main" val="3605347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6113" y="2156252"/>
            <a:ext cx="2771775" cy="830997"/>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Lab 1</a:t>
            </a:r>
          </a:p>
        </p:txBody>
      </p:sp>
    </p:spTree>
    <p:extLst>
      <p:ext uri="{BB962C8B-B14F-4D97-AF65-F5344CB8AC3E}">
        <p14:creationId xmlns:p14="http://schemas.microsoft.com/office/powerpoint/2010/main" val="296679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EABA92-F44C-1C49-BC03-C87433F16A2D}"/>
              </a:ext>
            </a:extLst>
          </p:cNvPr>
          <p:cNvPicPr>
            <a:picLocks noChangeAspect="1"/>
          </p:cNvPicPr>
          <p:nvPr/>
        </p:nvPicPr>
        <p:blipFill>
          <a:blip r:embed="rId2"/>
          <a:stretch>
            <a:fillRect/>
          </a:stretch>
        </p:blipFill>
        <p:spPr>
          <a:xfrm>
            <a:off x="97897" y="926715"/>
            <a:ext cx="5491318" cy="3581786"/>
          </a:xfrm>
          <a:prstGeom prst="rect">
            <a:avLst/>
          </a:prstGeom>
        </p:spPr>
      </p:pic>
      <p:sp>
        <p:nvSpPr>
          <p:cNvPr id="3" name="TextBox 2">
            <a:extLst>
              <a:ext uri="{FF2B5EF4-FFF2-40B4-BE49-F238E27FC236}">
                <a16:creationId xmlns:a16="http://schemas.microsoft.com/office/drawing/2014/main" id="{5275044A-E2AA-6C49-8048-E84B311AAFAB}"/>
              </a:ext>
            </a:extLst>
          </p:cNvPr>
          <p:cNvSpPr txBox="1"/>
          <p:nvPr/>
        </p:nvSpPr>
        <p:spPr>
          <a:xfrm>
            <a:off x="5716215" y="683898"/>
            <a:ext cx="3175000" cy="3970318"/>
          </a:xfrm>
          <a:prstGeom prst="rect">
            <a:avLst/>
          </a:prstGeom>
          <a:noFill/>
        </p:spPr>
        <p:txBody>
          <a:bodyPr wrap="square" rtlCol="0">
            <a:spAutoFit/>
          </a:bodyPr>
          <a:lstStyle/>
          <a:p>
            <a:pPr marL="342900" indent="-342900">
              <a:buFont typeface="+mj-lt"/>
              <a:buAutoNum type="arabicPeriod"/>
            </a:pPr>
            <a:r>
              <a:rPr lang="en-US" dirty="0">
                <a:solidFill>
                  <a:schemeClr val="bg1"/>
                </a:solidFill>
              </a:rPr>
              <a:t>Launch a Notebook Instance.</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Manage a private workforce.</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Create an annotation job for Object Detection.</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Generate a dataset and metadata compatible with Amazon SageMaker algorithms without further data wrangling!</a:t>
            </a:r>
          </a:p>
        </p:txBody>
      </p:sp>
      <p:sp>
        <p:nvSpPr>
          <p:cNvPr id="5" name="Title 1">
            <a:extLst>
              <a:ext uri="{FF2B5EF4-FFF2-40B4-BE49-F238E27FC236}">
                <a16:creationId xmlns:a16="http://schemas.microsoft.com/office/drawing/2014/main" id="{43D361C8-AB0C-C446-8957-F0EBDA4911E3}"/>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Manage a high-quality data set at scale</a:t>
            </a:r>
          </a:p>
        </p:txBody>
      </p:sp>
    </p:spTree>
    <p:extLst>
      <p:ext uri="{BB962C8B-B14F-4D97-AF65-F5344CB8AC3E}">
        <p14:creationId xmlns:p14="http://schemas.microsoft.com/office/powerpoint/2010/main" val="1010294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6113" y="2156252"/>
            <a:ext cx="2771775" cy="830997"/>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Lab 2</a:t>
            </a:r>
          </a:p>
        </p:txBody>
      </p:sp>
    </p:spTree>
    <p:extLst>
      <p:ext uri="{BB962C8B-B14F-4D97-AF65-F5344CB8AC3E}">
        <p14:creationId xmlns:p14="http://schemas.microsoft.com/office/powerpoint/2010/main" val="229490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5044A-E2AA-6C49-8048-E84B311AAFAB}"/>
              </a:ext>
            </a:extLst>
          </p:cNvPr>
          <p:cNvSpPr txBox="1"/>
          <p:nvPr/>
        </p:nvSpPr>
        <p:spPr>
          <a:xfrm>
            <a:off x="5728915" y="1147947"/>
            <a:ext cx="3175000" cy="3139321"/>
          </a:xfrm>
          <a:prstGeom prst="rect">
            <a:avLst/>
          </a:prstGeom>
          <a:noFill/>
        </p:spPr>
        <p:txBody>
          <a:bodyPr wrap="square" rtlCol="0">
            <a:spAutoFit/>
          </a:bodyPr>
          <a:lstStyle/>
          <a:p>
            <a:pPr marL="342900" indent="-342900">
              <a:buFont typeface="+mj-lt"/>
              <a:buAutoNum type="arabicPeriod"/>
            </a:pPr>
            <a:r>
              <a:rPr lang="en-US" dirty="0">
                <a:solidFill>
                  <a:schemeClr val="bg1"/>
                </a:solidFill>
              </a:rPr>
              <a:t>Configure a hyperparameter tuning job for an Object Detection Algorithm.</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Train on GPU</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Deploy a managed endpoint.</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Test and visualize!</a:t>
            </a:r>
          </a:p>
        </p:txBody>
      </p:sp>
      <p:sp>
        <p:nvSpPr>
          <p:cNvPr id="5" name="Title 1">
            <a:extLst>
              <a:ext uri="{FF2B5EF4-FFF2-40B4-BE49-F238E27FC236}">
                <a16:creationId xmlns:a16="http://schemas.microsoft.com/office/drawing/2014/main" id="{43D361C8-AB0C-C446-8957-F0EBDA4911E3}"/>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Create a custom object detector with zero coding</a:t>
            </a:r>
          </a:p>
        </p:txBody>
      </p:sp>
      <p:sp>
        <p:nvSpPr>
          <p:cNvPr id="6" name="Rectangle 5">
            <a:extLst>
              <a:ext uri="{FF2B5EF4-FFF2-40B4-BE49-F238E27FC236}">
                <a16:creationId xmlns:a16="http://schemas.microsoft.com/office/drawing/2014/main" id="{7059244B-B8B5-0044-9E29-26BEADA8904D}"/>
              </a:ext>
            </a:extLst>
          </p:cNvPr>
          <p:cNvSpPr/>
          <p:nvPr/>
        </p:nvSpPr>
        <p:spPr>
          <a:xfrm>
            <a:off x="1459319" y="1361781"/>
            <a:ext cx="3027714" cy="3139321"/>
          </a:xfrm>
          <a:prstGeom prst="rect">
            <a:avLst/>
          </a:prstGeom>
        </p:spPr>
        <p:txBody>
          <a:bodyPr wrap="square">
            <a:spAutoFit/>
          </a:bodyPr>
          <a:lstStyle/>
          <a:p>
            <a:pPr>
              <a:buFont typeface="Arial" panose="020B0604020202020204" pitchFamily="34" charset="0"/>
              <a:buChar char="•"/>
            </a:pPr>
            <a:r>
              <a:rPr lang="en-US" sz="1100" dirty="0">
                <a:solidFill>
                  <a:schemeClr val="accent1"/>
                </a:solidFill>
                <a:latin typeface="Amazon Ember" panose="020B0603020204020204" pitchFamily="34" charset="0"/>
                <a:hlinkClick r:id="rId2">
                  <a:extLst>
                    <a:ext uri="{A12FA001-AC4F-418D-AE19-62706E023703}">
                      <ahyp:hlinkClr xmlns:ahyp="http://schemas.microsoft.com/office/drawing/2018/hyperlinkcolor" val="tx"/>
                    </a:ext>
                  </a:extLst>
                </a:hlinkClick>
              </a:rPr>
              <a:t>BlazingText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3">
                  <a:extLst>
                    <a:ext uri="{A12FA001-AC4F-418D-AE19-62706E023703}">
                      <ahyp:hlinkClr xmlns:ahyp="http://schemas.microsoft.com/office/drawing/2018/hyperlinkcolor" val="tx"/>
                    </a:ext>
                  </a:extLst>
                </a:hlinkClick>
              </a:rPr>
              <a:t>DeepAR Forecasting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4">
                  <a:extLst>
                    <a:ext uri="{A12FA001-AC4F-418D-AE19-62706E023703}">
                      <ahyp:hlinkClr xmlns:ahyp="http://schemas.microsoft.com/office/drawing/2018/hyperlinkcolor" val="tx"/>
                    </a:ext>
                  </a:extLst>
                </a:hlinkClick>
              </a:rPr>
              <a:t>Factorization Machines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5">
                  <a:extLst>
                    <a:ext uri="{A12FA001-AC4F-418D-AE19-62706E023703}">
                      <ahyp:hlinkClr xmlns:ahyp="http://schemas.microsoft.com/office/drawing/2018/hyperlinkcolor" val="tx"/>
                    </a:ext>
                  </a:extLst>
                </a:hlinkClick>
              </a:rPr>
              <a:t>Image Classification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6">
                  <a:extLst>
                    <a:ext uri="{A12FA001-AC4F-418D-AE19-62706E023703}">
                      <ahyp:hlinkClr xmlns:ahyp="http://schemas.microsoft.com/office/drawing/2018/hyperlinkcolor" val="tx"/>
                    </a:ext>
                  </a:extLst>
                </a:hlinkClick>
              </a:rPr>
              <a:t>IP Insights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7">
                  <a:extLst>
                    <a:ext uri="{A12FA001-AC4F-418D-AE19-62706E023703}">
                      <ahyp:hlinkClr xmlns:ahyp="http://schemas.microsoft.com/office/drawing/2018/hyperlinkcolor" val="tx"/>
                    </a:ext>
                  </a:extLst>
                </a:hlinkClick>
              </a:rPr>
              <a:t>K-Means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8">
                  <a:extLst>
                    <a:ext uri="{A12FA001-AC4F-418D-AE19-62706E023703}">
                      <ahyp:hlinkClr xmlns:ahyp="http://schemas.microsoft.com/office/drawing/2018/hyperlinkcolor" val="tx"/>
                    </a:ext>
                  </a:extLst>
                </a:hlinkClick>
              </a:rPr>
              <a:t>K-Nearest Neighbors (k-NN)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9">
                  <a:extLst>
                    <a:ext uri="{A12FA001-AC4F-418D-AE19-62706E023703}">
                      <ahyp:hlinkClr xmlns:ahyp="http://schemas.microsoft.com/office/drawing/2018/hyperlinkcolor" val="tx"/>
                    </a:ext>
                  </a:extLst>
                </a:hlinkClick>
              </a:rPr>
              <a:t>Latent Dirichlet Allocation (LDA)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0">
                  <a:extLst>
                    <a:ext uri="{A12FA001-AC4F-418D-AE19-62706E023703}">
                      <ahyp:hlinkClr xmlns:ahyp="http://schemas.microsoft.com/office/drawing/2018/hyperlinkcolor" val="tx"/>
                    </a:ext>
                  </a:extLst>
                </a:hlinkClick>
              </a:rPr>
              <a:t>Linear Learner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1">
                  <a:extLst>
                    <a:ext uri="{A12FA001-AC4F-418D-AE19-62706E023703}">
                      <ahyp:hlinkClr xmlns:ahyp="http://schemas.microsoft.com/office/drawing/2018/hyperlinkcolor" val="tx"/>
                    </a:ext>
                  </a:extLst>
                </a:hlinkClick>
              </a:rPr>
              <a:t>Neural Topic Model (NTM)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2">
                  <a:extLst>
                    <a:ext uri="{A12FA001-AC4F-418D-AE19-62706E023703}">
                      <ahyp:hlinkClr xmlns:ahyp="http://schemas.microsoft.com/office/drawing/2018/hyperlinkcolor" val="tx"/>
                    </a:ext>
                  </a:extLst>
                </a:hlinkClick>
              </a:rPr>
              <a:t>Object2Vec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b="1" dirty="0">
                <a:solidFill>
                  <a:schemeClr val="accent1">
                    <a:lumMod val="20000"/>
                    <a:lumOff val="80000"/>
                  </a:schemeClr>
                </a:solidFill>
                <a:latin typeface="Amazon Ember" panose="020B0603020204020204" pitchFamily="34" charset="0"/>
                <a:hlinkClick r:id="rId13">
                  <a:extLst>
                    <a:ext uri="{A12FA001-AC4F-418D-AE19-62706E023703}">
                      <ahyp:hlinkClr xmlns:ahyp="http://schemas.microsoft.com/office/drawing/2018/hyperlinkcolor" val="tx"/>
                    </a:ext>
                  </a:extLst>
                </a:hlinkClick>
              </a:rPr>
              <a:t>Object Detection Algorithm</a:t>
            </a:r>
            <a:endParaRPr lang="en-US" sz="1100" b="1" dirty="0">
              <a:solidFill>
                <a:schemeClr val="accent1">
                  <a:lumMod val="20000"/>
                  <a:lumOff val="80000"/>
                </a:schemeClr>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4">
                  <a:extLst>
                    <a:ext uri="{A12FA001-AC4F-418D-AE19-62706E023703}">
                      <ahyp:hlinkClr xmlns:ahyp="http://schemas.microsoft.com/office/drawing/2018/hyperlinkcolor" val="tx"/>
                    </a:ext>
                  </a:extLst>
                </a:hlinkClick>
              </a:rPr>
              <a:t>Principal Component Analysis (PCA)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5">
                  <a:extLst>
                    <a:ext uri="{A12FA001-AC4F-418D-AE19-62706E023703}">
                      <ahyp:hlinkClr xmlns:ahyp="http://schemas.microsoft.com/office/drawing/2018/hyperlinkcolor" val="tx"/>
                    </a:ext>
                  </a:extLst>
                </a:hlinkClick>
              </a:rPr>
              <a:t>Random Cut Forest (RCF)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6">
                  <a:extLst>
                    <a:ext uri="{A12FA001-AC4F-418D-AE19-62706E023703}">
                      <ahyp:hlinkClr xmlns:ahyp="http://schemas.microsoft.com/office/drawing/2018/hyperlinkcolor" val="tx"/>
                    </a:ext>
                  </a:extLst>
                </a:hlinkClick>
              </a:rPr>
              <a:t>Semantic Segmentation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7">
                  <a:extLst>
                    <a:ext uri="{A12FA001-AC4F-418D-AE19-62706E023703}">
                      <ahyp:hlinkClr xmlns:ahyp="http://schemas.microsoft.com/office/drawing/2018/hyperlinkcolor" val="tx"/>
                    </a:ext>
                  </a:extLst>
                </a:hlinkClick>
              </a:rPr>
              <a:t>Sequence-to-Sequence Algorithm</a:t>
            </a:r>
            <a:endParaRPr lang="en-US" sz="1100" dirty="0">
              <a:solidFill>
                <a:schemeClr val="accent1"/>
              </a:solidFill>
              <a:latin typeface="Amazon Ember" panose="020B0603020204020204" pitchFamily="34" charset="0"/>
            </a:endParaRPr>
          </a:p>
          <a:p>
            <a:pPr>
              <a:buFont typeface="Arial" panose="020B0604020202020204" pitchFamily="34" charset="0"/>
              <a:buChar char="•"/>
            </a:pPr>
            <a:r>
              <a:rPr lang="en-US" sz="1100" dirty="0">
                <a:solidFill>
                  <a:schemeClr val="accent1"/>
                </a:solidFill>
                <a:latin typeface="Amazon Ember" panose="020B0603020204020204" pitchFamily="34" charset="0"/>
                <a:hlinkClick r:id="rId18">
                  <a:extLst>
                    <a:ext uri="{A12FA001-AC4F-418D-AE19-62706E023703}">
                      <ahyp:hlinkClr xmlns:ahyp="http://schemas.microsoft.com/office/drawing/2018/hyperlinkcolor" val="tx"/>
                    </a:ext>
                  </a:extLst>
                </a:hlinkClick>
              </a:rPr>
              <a:t>XGBoost Algorithm</a:t>
            </a:r>
            <a:endParaRPr lang="en-US" sz="1100" b="0" i="0" dirty="0">
              <a:solidFill>
                <a:schemeClr val="accent1"/>
              </a:solidFill>
              <a:effectLst/>
              <a:latin typeface="Amazon Ember" panose="020B0603020204020204" pitchFamily="34" charset="0"/>
            </a:endParaRPr>
          </a:p>
        </p:txBody>
      </p:sp>
      <p:sp>
        <p:nvSpPr>
          <p:cNvPr id="7" name="Rectangle 6">
            <a:extLst>
              <a:ext uri="{FF2B5EF4-FFF2-40B4-BE49-F238E27FC236}">
                <a16:creationId xmlns:a16="http://schemas.microsoft.com/office/drawing/2014/main" id="{3B86B685-4EC1-FB4D-A0AB-D6AC8CBCE95C}"/>
              </a:ext>
            </a:extLst>
          </p:cNvPr>
          <p:cNvSpPr/>
          <p:nvPr/>
        </p:nvSpPr>
        <p:spPr>
          <a:xfrm>
            <a:off x="1226025" y="815204"/>
            <a:ext cx="2926998" cy="461665"/>
          </a:xfrm>
          <a:prstGeom prst="rect">
            <a:avLst/>
          </a:prstGeom>
        </p:spPr>
        <p:txBody>
          <a:bodyPr wrap="square">
            <a:spAutoFit/>
          </a:bodyPr>
          <a:lstStyle/>
          <a:p>
            <a:pPr lvl="0" algn="ctr" hangingPunct="0">
              <a:defRPr sz="6000">
                <a:solidFill>
                  <a:srgbClr val="FFFFFF"/>
                </a:solidFill>
                <a:latin typeface="Amazon Ember Light"/>
                <a:ea typeface="Amazon Ember Light"/>
                <a:cs typeface="Amazon Ember Light"/>
                <a:sym typeface="Amazon Ember Light"/>
              </a:defRPr>
            </a:pPr>
            <a:r>
              <a:rPr lang="en-GB" sz="1200" kern="0" spc="113" dirty="0">
                <a:solidFill>
                  <a:srgbClr val="FFFFFF"/>
                </a:solidFill>
                <a:latin typeface="Amazon Ember Medium" panose="020B0603020204020204" pitchFamily="34" charset="0"/>
                <a:ea typeface="Amazon Ember Medium" panose="020B0603020204020204" pitchFamily="34" charset="0"/>
                <a:cs typeface="Amazon Ember Medium" panose="020B0603020204020204" pitchFamily="34" charset="0"/>
                <a:sym typeface="Amazon Ember Light"/>
              </a:rPr>
              <a:t>SAGEMAKER OPTIMIZED ALGORITHMS</a:t>
            </a:r>
          </a:p>
        </p:txBody>
      </p:sp>
      <p:sp>
        <p:nvSpPr>
          <p:cNvPr id="4" name="Left Arrow 3">
            <a:extLst>
              <a:ext uri="{FF2B5EF4-FFF2-40B4-BE49-F238E27FC236}">
                <a16:creationId xmlns:a16="http://schemas.microsoft.com/office/drawing/2014/main" id="{E08FC53A-DBAD-824A-8B2C-52A29F14D2F9}"/>
              </a:ext>
            </a:extLst>
          </p:cNvPr>
          <p:cNvSpPr/>
          <p:nvPr/>
        </p:nvSpPr>
        <p:spPr>
          <a:xfrm rot="10800000">
            <a:off x="637752" y="3187700"/>
            <a:ext cx="821567" cy="304800"/>
          </a:xfrm>
          <a:prstGeom prst="left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spTree>
    <p:extLst>
      <p:ext uri="{BB962C8B-B14F-4D97-AF65-F5344CB8AC3E}">
        <p14:creationId xmlns:p14="http://schemas.microsoft.com/office/powerpoint/2010/main" val="1695937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14643-5D7F-294E-B7F2-EB8F426D216D}"/>
              </a:ext>
            </a:extLst>
          </p:cNvPr>
          <p:cNvSpPr txBox="1"/>
          <p:nvPr/>
        </p:nvSpPr>
        <p:spPr>
          <a:xfrm>
            <a:off x="477078" y="1258957"/>
            <a:ext cx="4399722"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Object Detection</a:t>
            </a:r>
          </a:p>
          <a:p>
            <a:pPr marL="285750" indent="-285750">
              <a:buFont typeface="Arial" panose="020B0604020202020204" pitchFamily="34" charset="0"/>
              <a:buChar char="•"/>
            </a:pPr>
            <a:r>
              <a:rPr lang="en-US" sz="2000" dirty="0">
                <a:solidFill>
                  <a:schemeClr val="bg1"/>
                </a:solidFill>
              </a:rPr>
              <a:t>TBD…</a:t>
            </a:r>
          </a:p>
        </p:txBody>
      </p:sp>
      <p:sp>
        <p:nvSpPr>
          <p:cNvPr id="3" name="Title 1">
            <a:extLst>
              <a:ext uri="{FF2B5EF4-FFF2-40B4-BE49-F238E27FC236}">
                <a16:creationId xmlns:a16="http://schemas.microsoft.com/office/drawing/2014/main" id="{E7728578-95C4-A449-B4FB-98911A581A22}"/>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Jumpstart Workshop Menu</a:t>
            </a:r>
          </a:p>
        </p:txBody>
      </p:sp>
    </p:spTree>
    <p:extLst>
      <p:ext uri="{BB962C8B-B14F-4D97-AF65-F5344CB8AC3E}">
        <p14:creationId xmlns:p14="http://schemas.microsoft.com/office/powerpoint/2010/main" val="1480936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6113" y="2156252"/>
            <a:ext cx="2771775" cy="830997"/>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Lab 3</a:t>
            </a:r>
          </a:p>
        </p:txBody>
      </p:sp>
    </p:spTree>
    <p:extLst>
      <p:ext uri="{BB962C8B-B14F-4D97-AF65-F5344CB8AC3E}">
        <p14:creationId xmlns:p14="http://schemas.microsoft.com/office/powerpoint/2010/main" val="308751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5044A-E2AA-6C49-8048-E84B311AAFAB}"/>
              </a:ext>
            </a:extLst>
          </p:cNvPr>
          <p:cNvSpPr txBox="1"/>
          <p:nvPr/>
        </p:nvSpPr>
        <p:spPr>
          <a:xfrm>
            <a:off x="5678115" y="893947"/>
            <a:ext cx="3175000" cy="3693319"/>
          </a:xfrm>
          <a:prstGeom prst="rect">
            <a:avLst/>
          </a:prstGeom>
          <a:noFill/>
        </p:spPr>
        <p:txBody>
          <a:bodyPr wrap="square" rtlCol="0">
            <a:spAutoFit/>
          </a:bodyPr>
          <a:lstStyle/>
          <a:p>
            <a:pPr marL="342900" indent="-342900">
              <a:buFont typeface="+mj-lt"/>
              <a:buAutoNum type="arabicPeriod"/>
            </a:pPr>
            <a:r>
              <a:rPr lang="en-US" dirty="0">
                <a:solidFill>
                  <a:schemeClr val="bg1"/>
                </a:solidFill>
              </a:rPr>
              <a:t>Bring your own YoloV3 script on </a:t>
            </a:r>
            <a:r>
              <a:rPr lang="en-US" dirty="0" err="1">
                <a:solidFill>
                  <a:schemeClr val="bg1"/>
                </a:solidFill>
              </a:rPr>
              <a:t>GluonCV</a:t>
            </a: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Prepare your data set and environment</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Explore and prototype locally</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Automate model tuning, and train</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Deploy, test and visualize!</a:t>
            </a:r>
          </a:p>
        </p:txBody>
      </p:sp>
      <p:sp>
        <p:nvSpPr>
          <p:cNvPr id="5" name="Title 1">
            <a:extLst>
              <a:ext uri="{FF2B5EF4-FFF2-40B4-BE49-F238E27FC236}">
                <a16:creationId xmlns:a16="http://schemas.microsoft.com/office/drawing/2014/main" id="{43D361C8-AB0C-C446-8957-F0EBDA4911E3}"/>
              </a:ext>
            </a:extLst>
          </p:cNvPr>
          <p:cNvSpPr txBox="1">
            <a:spLocks/>
          </p:cNvSpPr>
          <p:nvPr/>
        </p:nvSpPr>
        <p:spPr>
          <a:xfrm>
            <a:off x="184023" y="138157"/>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Bring Your Own Script and automate the ML process</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2" name="Rectangle 1">
            <a:extLst>
              <a:ext uri="{FF2B5EF4-FFF2-40B4-BE49-F238E27FC236}">
                <a16:creationId xmlns:a16="http://schemas.microsoft.com/office/drawing/2014/main" id="{F6798C38-F45A-4E43-A010-033044A7585F}"/>
              </a:ext>
            </a:extLst>
          </p:cNvPr>
          <p:cNvSpPr/>
          <p:nvPr/>
        </p:nvSpPr>
        <p:spPr>
          <a:xfrm>
            <a:off x="304800" y="747616"/>
            <a:ext cx="4572000" cy="4739759"/>
          </a:xfrm>
          <a:prstGeom prst="rect">
            <a:avLst/>
          </a:prstGeom>
        </p:spPr>
        <p:txBody>
          <a:bodyPr>
            <a:spAutoFit/>
          </a:bodyPr>
          <a:lstStyle/>
          <a:p>
            <a:r>
              <a:rPr lang="en-US" sz="1600" b="1" dirty="0">
                <a:solidFill>
                  <a:schemeClr val="accent1"/>
                </a:solidFill>
              </a:rPr>
              <a:t>Examples</a:t>
            </a:r>
          </a:p>
          <a:p>
            <a:endParaRPr lang="en-US" sz="1200" b="1" dirty="0">
              <a:solidFill>
                <a:schemeClr val="accent1"/>
              </a:solidFill>
              <a:hlinkClick r:id="rId2">
                <a:extLst>
                  <a:ext uri="{A12FA001-AC4F-418D-AE19-62706E023703}">
                    <ahyp:hlinkClr xmlns:ahyp="http://schemas.microsoft.com/office/drawing/2018/hyperlinkcolor" val="tx"/>
                  </a:ext>
                </a:extLst>
              </a:hlinkClick>
            </a:endParaRPr>
          </a:p>
          <a:p>
            <a:r>
              <a:rPr lang="en-US" sz="1400" b="1" dirty="0">
                <a:solidFill>
                  <a:schemeClr val="bg1"/>
                </a:solidFill>
              </a:rPr>
              <a:t>Training:</a:t>
            </a:r>
            <a:r>
              <a:rPr lang="en-US" sz="1400" dirty="0">
                <a:solidFill>
                  <a:schemeClr val="bg1"/>
                </a:solidFill>
              </a:rPr>
              <a:t> Only modifications required is to set script certain parameters values from SageMaker container environment variables.</a:t>
            </a:r>
          </a:p>
          <a:p>
            <a:endParaRPr lang="en-US" b="1" dirty="0">
              <a:solidFill>
                <a:schemeClr val="accent1"/>
              </a:solidFill>
              <a:hlinkClick r:id="rId2">
                <a:extLst>
                  <a:ext uri="{A12FA001-AC4F-418D-AE19-62706E023703}">
                    <ahyp:hlinkClr xmlns:ahyp="http://schemas.microsoft.com/office/drawing/2018/hyperlinkcolor" val="tx"/>
                  </a:ext>
                </a:extLst>
              </a:hlinkClick>
            </a:endParaRPr>
          </a:p>
          <a:p>
            <a:r>
              <a:rPr lang="en-US" sz="1400" dirty="0">
                <a:solidFill>
                  <a:schemeClr val="accent2">
                    <a:lumMod val="20000"/>
                    <a:lumOff val="80000"/>
                  </a:schemeClr>
                </a:solidFill>
                <a:hlinkClick r:id="rId2">
                  <a:extLst>
                    <a:ext uri="{A12FA001-AC4F-418D-AE19-62706E023703}">
                      <ahyp:hlinkClr xmlns:ahyp="http://schemas.microsoft.com/office/drawing/2018/hyperlinkcolor" val="tx"/>
                    </a:ext>
                  </a:extLst>
                </a:hlinkClick>
              </a:rPr>
              <a:t>GluonCV YOLOv3 training script</a:t>
            </a:r>
            <a:endParaRPr lang="en-US" sz="1400" dirty="0">
              <a:solidFill>
                <a:schemeClr val="accent2">
                  <a:lumMod val="20000"/>
                  <a:lumOff val="80000"/>
                </a:schemeClr>
              </a:solidFill>
              <a:hlinkClick r:id="rId3">
                <a:extLst>
                  <a:ext uri="{A12FA001-AC4F-418D-AE19-62706E023703}">
                    <ahyp:hlinkClr xmlns:ahyp="http://schemas.microsoft.com/office/drawing/2018/hyperlinkcolor" val="tx"/>
                  </a:ext>
                </a:extLst>
              </a:hlinkClick>
            </a:endParaRPr>
          </a:p>
          <a:p>
            <a:r>
              <a:rPr lang="en-US" sz="1400" dirty="0">
                <a:solidFill>
                  <a:schemeClr val="accent2">
                    <a:lumMod val="20000"/>
                    <a:lumOff val="80000"/>
                  </a:schemeClr>
                </a:solidFill>
                <a:hlinkClick r:id="rId3">
                  <a:extLst>
                    <a:ext uri="{A12FA001-AC4F-418D-AE19-62706E023703}">
                      <ahyp:hlinkClr xmlns:ahyp="http://schemas.microsoft.com/office/drawing/2018/hyperlinkcolor" val="tx"/>
                    </a:ext>
                  </a:extLst>
                </a:hlinkClick>
              </a:rPr>
              <a:t>PyTorch Siamese Network training script</a:t>
            </a:r>
            <a:endParaRPr lang="en-US" sz="1400" dirty="0">
              <a:solidFill>
                <a:schemeClr val="accent2">
                  <a:lumMod val="20000"/>
                  <a:lumOff val="80000"/>
                </a:schemeClr>
              </a:solidFill>
            </a:endParaRPr>
          </a:p>
          <a:p>
            <a:endParaRPr lang="en-US" sz="1400" dirty="0">
              <a:solidFill>
                <a:schemeClr val="accent2">
                  <a:lumMod val="20000"/>
                  <a:lumOff val="80000"/>
                </a:schemeClr>
              </a:solidFill>
            </a:endParaRPr>
          </a:p>
          <a:p>
            <a:r>
              <a:rPr lang="en-US" sz="1400" b="1" dirty="0">
                <a:solidFill>
                  <a:schemeClr val="bg1"/>
                </a:solidFill>
              </a:rPr>
              <a:t>Inference:</a:t>
            </a:r>
            <a:r>
              <a:rPr lang="en-US" sz="1400" dirty="0">
                <a:solidFill>
                  <a:schemeClr val="bg1"/>
                </a:solidFill>
              </a:rPr>
              <a:t> requires overriding programmatic interface implementation.</a:t>
            </a:r>
          </a:p>
          <a:p>
            <a:endParaRPr lang="en-US" sz="1400" dirty="0">
              <a:solidFill>
                <a:schemeClr val="accent2">
                  <a:lumMod val="20000"/>
                  <a:lumOff val="80000"/>
                </a:schemeClr>
              </a:solidFill>
            </a:endParaRPr>
          </a:p>
          <a:p>
            <a:r>
              <a:rPr lang="en-US" sz="1400" dirty="0">
                <a:solidFill>
                  <a:schemeClr val="accent2">
                    <a:lumMod val="20000"/>
                    <a:lumOff val="80000"/>
                  </a:schemeClr>
                </a:solidFill>
                <a:hlinkClick r:id="rId4">
                  <a:extLst>
                    <a:ext uri="{A12FA001-AC4F-418D-AE19-62706E023703}">
                      <ahyp:hlinkClr xmlns:ahyp="http://schemas.microsoft.com/office/drawing/2018/hyperlinkcolor" val="tx"/>
                    </a:ext>
                  </a:extLst>
                </a:hlinkClick>
              </a:rPr>
              <a:t>GluonCV YOLOv3 model serving script</a:t>
            </a:r>
            <a:endParaRPr lang="en-US" sz="1400" dirty="0">
              <a:solidFill>
                <a:schemeClr val="accent2">
                  <a:lumMod val="20000"/>
                  <a:lumOff val="80000"/>
                </a:schemeClr>
              </a:solidFill>
            </a:endParaRPr>
          </a:p>
          <a:p>
            <a:r>
              <a:rPr lang="en-US" sz="1400" dirty="0">
                <a:solidFill>
                  <a:schemeClr val="accent2">
                    <a:lumMod val="20000"/>
                    <a:lumOff val="80000"/>
                  </a:schemeClr>
                </a:solidFill>
                <a:hlinkClick r:id="rId5">
                  <a:extLst>
                    <a:ext uri="{A12FA001-AC4F-418D-AE19-62706E023703}">
                      <ahyp:hlinkClr xmlns:ahyp="http://schemas.microsoft.com/office/drawing/2018/hyperlinkcolor" val="tx"/>
                    </a:ext>
                  </a:extLst>
                </a:hlinkClick>
              </a:rPr>
              <a:t>PyTorch Siamese Network model serving script</a:t>
            </a:r>
            <a:endParaRPr lang="en-US" sz="1400" dirty="0">
              <a:solidFill>
                <a:schemeClr val="accent2">
                  <a:lumMod val="20000"/>
                  <a:lumOff val="80000"/>
                </a:schemeClr>
              </a:solidFill>
            </a:endParaRPr>
          </a:p>
          <a:p>
            <a:endParaRPr lang="en-US" sz="1400" dirty="0">
              <a:solidFill>
                <a:schemeClr val="accent2">
                  <a:lumMod val="20000"/>
                  <a:lumOff val="80000"/>
                </a:schemeClr>
              </a:solidFill>
            </a:endParaRPr>
          </a:p>
          <a:p>
            <a:pPr marL="285750" indent="-285750">
              <a:buFont typeface="Arial" panose="020B0604020202020204" pitchFamily="34" charset="0"/>
              <a:buChar char="•"/>
            </a:pPr>
            <a:r>
              <a:rPr lang="en-US" sz="1400" b="1" dirty="0" err="1">
                <a:solidFill>
                  <a:schemeClr val="bg1"/>
                </a:solidFill>
              </a:rPr>
              <a:t>input_fn</a:t>
            </a:r>
            <a:r>
              <a:rPr lang="en-US" sz="1400" dirty="0">
                <a:solidFill>
                  <a:schemeClr val="bg1"/>
                </a:solidFill>
              </a:rPr>
              <a:t>: request format pre-processing</a:t>
            </a:r>
          </a:p>
          <a:p>
            <a:pPr marL="285750" indent="-285750">
              <a:buFont typeface="Arial" panose="020B0604020202020204" pitchFamily="34" charset="0"/>
              <a:buChar char="•"/>
            </a:pPr>
            <a:r>
              <a:rPr lang="en-US" sz="1400" b="1" dirty="0" err="1">
                <a:solidFill>
                  <a:schemeClr val="bg1"/>
                </a:solidFill>
              </a:rPr>
              <a:t>model_fn</a:t>
            </a:r>
            <a:r>
              <a:rPr lang="en-US" sz="1400" b="1" dirty="0">
                <a:solidFill>
                  <a:schemeClr val="bg1"/>
                </a:solidFill>
              </a:rPr>
              <a:t>: </a:t>
            </a:r>
            <a:r>
              <a:rPr lang="en-US" sz="1400" dirty="0">
                <a:solidFill>
                  <a:schemeClr val="bg1"/>
                </a:solidFill>
              </a:rPr>
              <a:t>how to load the model</a:t>
            </a:r>
          </a:p>
          <a:p>
            <a:pPr marL="285750" indent="-285750">
              <a:buFont typeface="Arial" panose="020B0604020202020204" pitchFamily="34" charset="0"/>
              <a:buChar char="•"/>
            </a:pPr>
            <a:r>
              <a:rPr lang="en-US" sz="1400" b="1" dirty="0" err="1">
                <a:solidFill>
                  <a:schemeClr val="bg1"/>
                </a:solidFill>
              </a:rPr>
              <a:t>predict_fn</a:t>
            </a:r>
            <a:r>
              <a:rPr lang="en-US" sz="1400" b="1" dirty="0">
                <a:solidFill>
                  <a:schemeClr val="bg1"/>
                </a:solidFill>
              </a:rPr>
              <a:t>: </a:t>
            </a:r>
            <a:r>
              <a:rPr lang="en-US" sz="1400" dirty="0">
                <a:solidFill>
                  <a:schemeClr val="bg1"/>
                </a:solidFill>
              </a:rPr>
              <a:t>inference logic</a:t>
            </a:r>
          </a:p>
          <a:p>
            <a:pPr marL="285750" indent="-285750">
              <a:buFont typeface="Arial" panose="020B0604020202020204" pitchFamily="34" charset="0"/>
              <a:buChar char="•"/>
            </a:pPr>
            <a:r>
              <a:rPr lang="en-US" sz="1400" b="1" dirty="0" err="1">
                <a:solidFill>
                  <a:schemeClr val="bg1"/>
                </a:solidFill>
              </a:rPr>
              <a:t>output_fn</a:t>
            </a:r>
            <a:r>
              <a:rPr lang="en-US" sz="1400" b="1" dirty="0">
                <a:solidFill>
                  <a:schemeClr val="bg1"/>
                </a:solidFill>
              </a:rPr>
              <a:t>: </a:t>
            </a:r>
            <a:r>
              <a:rPr lang="en-US" sz="1400" dirty="0">
                <a:solidFill>
                  <a:schemeClr val="bg1"/>
                </a:solidFill>
              </a:rPr>
              <a:t>response format processing</a:t>
            </a:r>
          </a:p>
          <a:p>
            <a:endParaRPr lang="en-US" sz="1400" dirty="0">
              <a:solidFill>
                <a:schemeClr val="accent2">
                  <a:lumMod val="20000"/>
                  <a:lumOff val="80000"/>
                </a:schemeClr>
              </a:solidFill>
            </a:endParaRPr>
          </a:p>
          <a:p>
            <a:endParaRPr lang="en-US" dirty="0">
              <a:solidFill>
                <a:schemeClr val="accent2">
                  <a:lumMod val="20000"/>
                  <a:lumOff val="80000"/>
                </a:schemeClr>
              </a:solidFill>
            </a:endParaRPr>
          </a:p>
        </p:txBody>
      </p:sp>
    </p:spTree>
    <p:extLst>
      <p:ext uri="{BB962C8B-B14F-4D97-AF65-F5344CB8AC3E}">
        <p14:creationId xmlns:p14="http://schemas.microsoft.com/office/powerpoint/2010/main" val="3345374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126EFB-4489-4F47-8EF6-3BC32FA4D451}"/>
              </a:ext>
            </a:extLst>
          </p:cNvPr>
          <p:cNvSpPr/>
          <p:nvPr/>
        </p:nvSpPr>
        <p:spPr>
          <a:xfrm>
            <a:off x="698500" y="2156252"/>
            <a:ext cx="7581900" cy="954107"/>
          </a:xfrm>
          <a:prstGeom prst="rect">
            <a:avLst/>
          </a:prstGeom>
        </p:spPr>
        <p:txBody>
          <a:bodyPr wrap="square">
            <a:spAutoFit/>
          </a:bodyPr>
          <a:lstStyle/>
          <a:p>
            <a:pPr algn="ctr"/>
            <a:r>
              <a:rPr lang="en-US" sz="2800" dirty="0">
                <a:hlinkClick r:id="rId2"/>
              </a:rPr>
              <a:t>https://github.com/dylan-tong-aws/aws-cv-jumpstarter</a:t>
            </a:r>
            <a:endParaRPr lang="en-US" sz="2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endParaRPr>
          </a:p>
        </p:txBody>
      </p:sp>
    </p:spTree>
    <p:extLst>
      <p:ext uri="{BB962C8B-B14F-4D97-AF65-F5344CB8AC3E}">
        <p14:creationId xmlns:p14="http://schemas.microsoft.com/office/powerpoint/2010/main" val="265863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6113" y="2156252"/>
            <a:ext cx="2771775" cy="830997"/>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aws.ai</a:t>
            </a:r>
          </a:p>
        </p:txBody>
      </p:sp>
    </p:spTree>
    <p:extLst>
      <p:ext uri="{BB962C8B-B14F-4D97-AF65-F5344CB8AC3E}">
        <p14:creationId xmlns:p14="http://schemas.microsoft.com/office/powerpoint/2010/main" val="318687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6113" y="2156252"/>
            <a:ext cx="2771775" cy="830997"/>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Appendix</a:t>
            </a:r>
          </a:p>
        </p:txBody>
      </p:sp>
    </p:spTree>
    <p:extLst>
      <p:ext uri="{BB962C8B-B14F-4D97-AF65-F5344CB8AC3E}">
        <p14:creationId xmlns:p14="http://schemas.microsoft.com/office/powerpoint/2010/main" val="51829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idx="4294967295"/>
          </p:nvPr>
        </p:nvSpPr>
        <p:spPr>
          <a:xfrm>
            <a:off x="1499934" y="1126216"/>
            <a:ext cx="2323235" cy="328622"/>
          </a:xfrm>
        </p:spPr>
        <p:txBody>
          <a:bodyPr/>
          <a:lstStyle/>
          <a:p>
            <a:r>
              <a:rPr lang="en-US" sz="1600" b="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ML Solutions Lab</a:t>
            </a:r>
            <a:br>
              <a:rPr lang="en-US" dirty="0">
                <a:latin typeface="Amazon Ember Cd RC Light" panose="020B0406020204020204" pitchFamily="34" charset="0"/>
                <a:ea typeface="Amazon Ember Cd RC Light" panose="020B0406020204020204" pitchFamily="34" charset="0"/>
                <a:cs typeface="Amazon Ember Cd RC Light" panose="020B0406020204020204" pitchFamily="34" charset="0"/>
              </a:rPr>
            </a:br>
            <a:endParaRPr lang="en-US" dirty="0">
              <a:latin typeface="Amazon Ember Cd RC Light" panose="020B0406020204020204" pitchFamily="34" charset="0"/>
              <a:ea typeface="Amazon Ember Cd RC Light" panose="020B0406020204020204" pitchFamily="34" charset="0"/>
              <a:cs typeface="Amazon Ember Cd RC Light" panose="020B0406020204020204" pitchFamily="34" charset="0"/>
            </a:endParaRPr>
          </a:p>
        </p:txBody>
      </p:sp>
      <p:sp>
        <p:nvSpPr>
          <p:cNvPr id="3" name="Content Placeholder 4"/>
          <p:cNvSpPr txBox="1">
            <a:spLocks/>
          </p:cNvSpPr>
          <p:nvPr/>
        </p:nvSpPr>
        <p:spPr>
          <a:xfrm>
            <a:off x="1498818" y="1620092"/>
            <a:ext cx="6617044" cy="1118601"/>
          </a:xfrm>
          <a:prstGeom prst="rect">
            <a:avLst/>
          </a:prstGeom>
        </p:spPr>
        <p:txBody>
          <a:bodyPr>
            <a:normAutofit/>
          </a:bodyPr>
          <a:lst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Brainstorming</a:t>
            </a:r>
          </a:p>
          <a:p>
            <a:r>
              <a:rPr lang="en-US" sz="1400" dirty="0">
                <a:latin typeface="Amazon Ember" panose="020B0603020204020204" pitchFamily="34" charset="0"/>
                <a:ea typeface="Amazon Ember" panose="020B0603020204020204" pitchFamily="34" charset="0"/>
                <a:cs typeface="Amazon Ember" panose="020B0603020204020204" pitchFamily="34" charset="0"/>
              </a:rPr>
              <a:t>Custom modeling</a:t>
            </a:r>
          </a:p>
          <a:p>
            <a:r>
              <a:rPr lang="en-US" sz="1400" dirty="0">
                <a:latin typeface="Amazon Ember" panose="020B0603020204020204" pitchFamily="34" charset="0"/>
                <a:ea typeface="Amazon Ember" panose="020B0603020204020204" pitchFamily="34" charset="0"/>
                <a:cs typeface="Amazon Ember" panose="020B0603020204020204" pitchFamily="34" charset="0"/>
              </a:rPr>
              <a:t>Training</a:t>
            </a:r>
          </a:p>
          <a:p>
            <a:r>
              <a:rPr lang="en-US" sz="1400" dirty="0">
                <a:latin typeface="Amazon Ember" panose="020B0603020204020204" pitchFamily="34" charset="0"/>
                <a:ea typeface="Amazon Ember" panose="020B0603020204020204" pitchFamily="34" charset="0"/>
                <a:cs typeface="Amazon Ember" panose="020B0603020204020204" pitchFamily="34" charset="0"/>
              </a:rPr>
              <a:t>Work side-by-side with Amazon experts</a:t>
            </a:r>
          </a:p>
        </p:txBody>
      </p:sp>
      <p:sp>
        <p:nvSpPr>
          <p:cNvPr id="8" name="Content Placeholder 4"/>
          <p:cNvSpPr txBox="1">
            <a:spLocks/>
          </p:cNvSpPr>
          <p:nvPr/>
        </p:nvSpPr>
        <p:spPr>
          <a:xfrm>
            <a:off x="1498818" y="3515624"/>
            <a:ext cx="6187440" cy="370261"/>
          </a:xfrm>
          <a:prstGeom prst="rect">
            <a:avLst/>
          </a:prstGeom>
        </p:spPr>
        <p:txBody>
          <a:bodyPr>
            <a:noAutofit/>
          </a:bodyPr>
          <a:lst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latin typeface="Amazon Ember" panose="020B0603020204020204" pitchFamily="34" charset="0"/>
                <a:ea typeface="Amazon Ember" panose="020B0603020204020204" pitchFamily="34" charset="0"/>
                <a:cs typeface="Amazon Ember" panose="020B0603020204020204" pitchFamily="34" charset="0"/>
              </a:rPr>
              <a:t>Practical education on ML for new &amp; experienced practitioners</a:t>
            </a:r>
          </a:p>
          <a:p>
            <a:r>
              <a:rPr lang="en-US" sz="1400" dirty="0">
                <a:latin typeface="Amazon Ember" panose="020B0603020204020204" pitchFamily="34" charset="0"/>
                <a:ea typeface="Amazon Ember" panose="020B0603020204020204" pitchFamily="34" charset="0"/>
                <a:cs typeface="Amazon Ember" panose="020B0603020204020204" pitchFamily="34" charset="0"/>
              </a:rPr>
              <a:t>Based on the same material used to train Amazon developers</a:t>
            </a:r>
          </a:p>
          <a:p>
            <a:endParaRPr lang="en-US" sz="1400" dirty="0">
              <a:latin typeface="Amazon Ember Cd RC Light" panose="020B0406020204020204" pitchFamily="34" charset="0"/>
              <a:ea typeface="Amazon Ember Cd RC Light" panose="020B0406020204020204" pitchFamily="34" charset="0"/>
              <a:cs typeface="Amazon Ember Cd RC Light" panose="020B0406020204020204" pitchFamily="34" charset="0"/>
            </a:endParaRPr>
          </a:p>
        </p:txBody>
      </p:sp>
      <p:sp>
        <p:nvSpPr>
          <p:cNvPr id="9" name="Rectangle 12">
            <a:extLst>
              <a:ext uri="{FF2B5EF4-FFF2-40B4-BE49-F238E27FC236}">
                <a16:creationId xmlns:a16="http://schemas.microsoft.com/office/drawing/2014/main" id="{91FC6113-9118-436D-8DFD-61C6E64CD509}"/>
              </a:ext>
            </a:extLst>
          </p:cNvPr>
          <p:cNvSpPr/>
          <p:nvPr/>
        </p:nvSpPr>
        <p:spPr>
          <a:xfrm>
            <a:off x="304800" y="594360"/>
            <a:ext cx="8556806" cy="3771900"/>
          </a:xfrm>
          <a:custGeom>
            <a:avLst/>
            <a:gdLst>
              <a:gd name="connsiteX0" fmla="*/ 0 w 7955353"/>
              <a:gd name="connsiteY0" fmla="*/ 0 h 3576043"/>
              <a:gd name="connsiteX1" fmla="*/ 7955353 w 7955353"/>
              <a:gd name="connsiteY1" fmla="*/ 0 h 3576043"/>
              <a:gd name="connsiteX2" fmla="*/ 7955353 w 7955353"/>
              <a:gd name="connsiteY2" fmla="*/ 3576043 h 3576043"/>
              <a:gd name="connsiteX3" fmla="*/ 0 w 7955353"/>
              <a:gd name="connsiteY3" fmla="*/ 3576043 h 3576043"/>
              <a:gd name="connsiteX4" fmla="*/ 0 w 7955353"/>
              <a:gd name="connsiteY4" fmla="*/ 0 h 3576043"/>
              <a:gd name="connsiteX0" fmla="*/ 0 w 7955353"/>
              <a:gd name="connsiteY0" fmla="*/ 5477 h 3581520"/>
              <a:gd name="connsiteX1" fmla="*/ 3193260 w 7955353"/>
              <a:gd name="connsiteY1" fmla="*/ 0 h 3581520"/>
              <a:gd name="connsiteX2" fmla="*/ 7955353 w 7955353"/>
              <a:gd name="connsiteY2" fmla="*/ 5477 h 3581520"/>
              <a:gd name="connsiteX3" fmla="*/ 7955353 w 7955353"/>
              <a:gd name="connsiteY3" fmla="*/ 3581520 h 3581520"/>
              <a:gd name="connsiteX4" fmla="*/ 0 w 7955353"/>
              <a:gd name="connsiteY4" fmla="*/ 3581520 h 3581520"/>
              <a:gd name="connsiteX5" fmla="*/ 0 w 7955353"/>
              <a:gd name="connsiteY5" fmla="*/ 5477 h 3581520"/>
              <a:gd name="connsiteX0" fmla="*/ 0 w 7955353"/>
              <a:gd name="connsiteY0" fmla="*/ 12677 h 3588720"/>
              <a:gd name="connsiteX1" fmla="*/ 4057260 w 7955353"/>
              <a:gd name="connsiteY1" fmla="*/ 0 h 3588720"/>
              <a:gd name="connsiteX2" fmla="*/ 7955353 w 7955353"/>
              <a:gd name="connsiteY2" fmla="*/ 12677 h 3588720"/>
              <a:gd name="connsiteX3" fmla="*/ 7955353 w 7955353"/>
              <a:gd name="connsiteY3" fmla="*/ 3588720 h 3588720"/>
              <a:gd name="connsiteX4" fmla="*/ 0 w 7955353"/>
              <a:gd name="connsiteY4" fmla="*/ 3588720 h 3588720"/>
              <a:gd name="connsiteX5" fmla="*/ 0 w 7955353"/>
              <a:gd name="connsiteY5" fmla="*/ 12677 h 3588720"/>
              <a:gd name="connsiteX0" fmla="*/ 0 w 7955353"/>
              <a:gd name="connsiteY0" fmla="*/ 19877 h 3595920"/>
              <a:gd name="connsiteX1" fmla="*/ 2746860 w 7955353"/>
              <a:gd name="connsiteY1" fmla="*/ 0 h 3595920"/>
              <a:gd name="connsiteX2" fmla="*/ 7955353 w 7955353"/>
              <a:gd name="connsiteY2" fmla="*/ 19877 h 3595920"/>
              <a:gd name="connsiteX3" fmla="*/ 7955353 w 7955353"/>
              <a:gd name="connsiteY3" fmla="*/ 3595920 h 3595920"/>
              <a:gd name="connsiteX4" fmla="*/ 0 w 7955353"/>
              <a:gd name="connsiteY4" fmla="*/ 3595920 h 3595920"/>
              <a:gd name="connsiteX5" fmla="*/ 0 w 7955353"/>
              <a:gd name="connsiteY5" fmla="*/ 19877 h 3595920"/>
              <a:gd name="connsiteX0" fmla="*/ 0 w 7955353"/>
              <a:gd name="connsiteY0" fmla="*/ 192677 h 3768720"/>
              <a:gd name="connsiteX1" fmla="*/ 2674860 w 7955353"/>
              <a:gd name="connsiteY1" fmla="*/ 0 h 3768720"/>
              <a:gd name="connsiteX2" fmla="*/ 7955353 w 7955353"/>
              <a:gd name="connsiteY2" fmla="*/ 192677 h 3768720"/>
              <a:gd name="connsiteX3" fmla="*/ 7955353 w 7955353"/>
              <a:gd name="connsiteY3" fmla="*/ 3768720 h 3768720"/>
              <a:gd name="connsiteX4" fmla="*/ 0 w 7955353"/>
              <a:gd name="connsiteY4" fmla="*/ 3768720 h 3768720"/>
              <a:gd name="connsiteX5" fmla="*/ 0 w 7955353"/>
              <a:gd name="connsiteY5" fmla="*/ 192677 h 3768720"/>
              <a:gd name="connsiteX0" fmla="*/ 0 w 7955353"/>
              <a:gd name="connsiteY0" fmla="*/ 19877 h 3595920"/>
              <a:gd name="connsiteX1" fmla="*/ 2732460 w 7955353"/>
              <a:gd name="connsiteY1" fmla="*/ 0 h 3595920"/>
              <a:gd name="connsiteX2" fmla="*/ 7955353 w 7955353"/>
              <a:gd name="connsiteY2" fmla="*/ 19877 h 3595920"/>
              <a:gd name="connsiteX3" fmla="*/ 7955353 w 7955353"/>
              <a:gd name="connsiteY3" fmla="*/ 3595920 h 3595920"/>
              <a:gd name="connsiteX4" fmla="*/ 0 w 7955353"/>
              <a:gd name="connsiteY4" fmla="*/ 3595920 h 3595920"/>
              <a:gd name="connsiteX5" fmla="*/ 0 w 7955353"/>
              <a:gd name="connsiteY5" fmla="*/ 19877 h 3595920"/>
              <a:gd name="connsiteX0" fmla="*/ 2732460 w 7955353"/>
              <a:gd name="connsiteY0" fmla="*/ 0 h 3595920"/>
              <a:gd name="connsiteX1" fmla="*/ 7955353 w 7955353"/>
              <a:gd name="connsiteY1" fmla="*/ 19877 h 3595920"/>
              <a:gd name="connsiteX2" fmla="*/ 7955353 w 7955353"/>
              <a:gd name="connsiteY2" fmla="*/ 3595920 h 3595920"/>
              <a:gd name="connsiteX3" fmla="*/ 0 w 7955353"/>
              <a:gd name="connsiteY3" fmla="*/ 3595920 h 3595920"/>
              <a:gd name="connsiteX4" fmla="*/ 0 w 7955353"/>
              <a:gd name="connsiteY4" fmla="*/ 19877 h 3595920"/>
              <a:gd name="connsiteX5" fmla="*/ 2823900 w 7955353"/>
              <a:gd name="connsiteY5" fmla="*/ 91440 h 3595920"/>
              <a:gd name="connsiteX0" fmla="*/ 2732460 w 7955353"/>
              <a:gd name="connsiteY0" fmla="*/ 0 h 3595920"/>
              <a:gd name="connsiteX1" fmla="*/ 7955353 w 7955353"/>
              <a:gd name="connsiteY1" fmla="*/ 19877 h 3595920"/>
              <a:gd name="connsiteX2" fmla="*/ 7955353 w 7955353"/>
              <a:gd name="connsiteY2" fmla="*/ 3595920 h 3595920"/>
              <a:gd name="connsiteX3" fmla="*/ 0 w 7955353"/>
              <a:gd name="connsiteY3" fmla="*/ 3595920 h 3595920"/>
              <a:gd name="connsiteX4" fmla="*/ 0 w 7955353"/>
              <a:gd name="connsiteY4" fmla="*/ 19877 h 3595920"/>
              <a:gd name="connsiteX5" fmla="*/ 2406300 w 7955353"/>
              <a:gd name="connsiteY5" fmla="*/ 19440 h 3595920"/>
              <a:gd name="connsiteX0" fmla="*/ 5216460 w 7955353"/>
              <a:gd name="connsiteY0" fmla="*/ 0 h 3581520"/>
              <a:gd name="connsiteX1" fmla="*/ 7955353 w 7955353"/>
              <a:gd name="connsiteY1" fmla="*/ 5477 h 3581520"/>
              <a:gd name="connsiteX2" fmla="*/ 7955353 w 7955353"/>
              <a:gd name="connsiteY2" fmla="*/ 3581520 h 3581520"/>
              <a:gd name="connsiteX3" fmla="*/ 0 w 7955353"/>
              <a:gd name="connsiteY3" fmla="*/ 3581520 h 3581520"/>
              <a:gd name="connsiteX4" fmla="*/ 0 w 7955353"/>
              <a:gd name="connsiteY4" fmla="*/ 5477 h 3581520"/>
              <a:gd name="connsiteX5" fmla="*/ 2406300 w 7955353"/>
              <a:gd name="connsiteY5" fmla="*/ 5040 h 3581520"/>
              <a:gd name="connsiteX0" fmla="*/ 5216460 w 7955353"/>
              <a:gd name="connsiteY0" fmla="*/ 0 h 3581520"/>
              <a:gd name="connsiteX1" fmla="*/ 7955353 w 7955353"/>
              <a:gd name="connsiteY1" fmla="*/ 5477 h 3581520"/>
              <a:gd name="connsiteX2" fmla="*/ 7955353 w 7955353"/>
              <a:gd name="connsiteY2" fmla="*/ 3581520 h 3581520"/>
              <a:gd name="connsiteX3" fmla="*/ 0 w 7955353"/>
              <a:gd name="connsiteY3" fmla="*/ 3581520 h 3581520"/>
              <a:gd name="connsiteX4" fmla="*/ 0 w 7955353"/>
              <a:gd name="connsiteY4" fmla="*/ 5477 h 3581520"/>
              <a:gd name="connsiteX5" fmla="*/ 2730150 w 7955353"/>
              <a:gd name="connsiteY5" fmla="*/ 5040 h 3581520"/>
              <a:gd name="connsiteX0" fmla="*/ 5216460 w 7955353"/>
              <a:gd name="connsiteY0" fmla="*/ 0 h 3581520"/>
              <a:gd name="connsiteX1" fmla="*/ 7955353 w 7955353"/>
              <a:gd name="connsiteY1" fmla="*/ 5477 h 3581520"/>
              <a:gd name="connsiteX2" fmla="*/ 7955353 w 7955353"/>
              <a:gd name="connsiteY2" fmla="*/ 3581520 h 3581520"/>
              <a:gd name="connsiteX3" fmla="*/ 0 w 7955353"/>
              <a:gd name="connsiteY3" fmla="*/ 3581520 h 3581520"/>
              <a:gd name="connsiteX4" fmla="*/ 0 w 7955353"/>
              <a:gd name="connsiteY4" fmla="*/ 5477 h 3581520"/>
              <a:gd name="connsiteX5" fmla="*/ 2800000 w 7955353"/>
              <a:gd name="connsiteY5" fmla="*/ 11390 h 3581520"/>
              <a:gd name="connsiteX0" fmla="*/ 5216460 w 7955353"/>
              <a:gd name="connsiteY0" fmla="*/ 0 h 3581520"/>
              <a:gd name="connsiteX1" fmla="*/ 7955353 w 7955353"/>
              <a:gd name="connsiteY1" fmla="*/ 5477 h 3581520"/>
              <a:gd name="connsiteX2" fmla="*/ 7955353 w 7955353"/>
              <a:gd name="connsiteY2" fmla="*/ 3581520 h 3581520"/>
              <a:gd name="connsiteX3" fmla="*/ 2769998 w 7955353"/>
              <a:gd name="connsiteY3" fmla="*/ 3572083 h 3581520"/>
              <a:gd name="connsiteX4" fmla="*/ 0 w 7955353"/>
              <a:gd name="connsiteY4" fmla="*/ 3581520 h 3581520"/>
              <a:gd name="connsiteX5" fmla="*/ 0 w 7955353"/>
              <a:gd name="connsiteY5" fmla="*/ 5477 h 3581520"/>
              <a:gd name="connsiteX6" fmla="*/ 2800000 w 7955353"/>
              <a:gd name="connsiteY6" fmla="*/ 11390 h 3581520"/>
              <a:gd name="connsiteX0" fmla="*/ 5216460 w 7955353"/>
              <a:gd name="connsiteY0" fmla="*/ 0 h 3581520"/>
              <a:gd name="connsiteX1" fmla="*/ 7955353 w 7955353"/>
              <a:gd name="connsiteY1" fmla="*/ 5477 h 3581520"/>
              <a:gd name="connsiteX2" fmla="*/ 7955353 w 7955353"/>
              <a:gd name="connsiteY2" fmla="*/ 3581520 h 3581520"/>
              <a:gd name="connsiteX3" fmla="*/ 4604856 w 7955353"/>
              <a:gd name="connsiteY3" fmla="*/ 3581520 h 3581520"/>
              <a:gd name="connsiteX4" fmla="*/ 2769998 w 7955353"/>
              <a:gd name="connsiteY4" fmla="*/ 3572083 h 3581520"/>
              <a:gd name="connsiteX5" fmla="*/ 0 w 7955353"/>
              <a:gd name="connsiteY5" fmla="*/ 3581520 h 3581520"/>
              <a:gd name="connsiteX6" fmla="*/ 0 w 7955353"/>
              <a:gd name="connsiteY6" fmla="*/ 5477 h 3581520"/>
              <a:gd name="connsiteX7" fmla="*/ 2800000 w 7955353"/>
              <a:gd name="connsiteY7" fmla="*/ 11390 h 3581520"/>
              <a:gd name="connsiteX0" fmla="*/ 5216460 w 7955353"/>
              <a:gd name="connsiteY0" fmla="*/ 0 h 3581520"/>
              <a:gd name="connsiteX1" fmla="*/ 7955353 w 7955353"/>
              <a:gd name="connsiteY1" fmla="*/ 5477 h 3581520"/>
              <a:gd name="connsiteX2" fmla="*/ 7955353 w 7955353"/>
              <a:gd name="connsiteY2" fmla="*/ 3581520 h 3581520"/>
              <a:gd name="connsiteX3" fmla="*/ 4604856 w 7955353"/>
              <a:gd name="connsiteY3" fmla="*/ 3581520 h 3581520"/>
              <a:gd name="connsiteX4" fmla="*/ 0 w 7955353"/>
              <a:gd name="connsiteY4" fmla="*/ 3581520 h 3581520"/>
              <a:gd name="connsiteX5" fmla="*/ 0 w 7955353"/>
              <a:gd name="connsiteY5" fmla="*/ 5477 h 3581520"/>
              <a:gd name="connsiteX6" fmla="*/ 2800000 w 7955353"/>
              <a:gd name="connsiteY6" fmla="*/ 11390 h 3581520"/>
              <a:gd name="connsiteX0" fmla="*/ 5216460 w 7955353"/>
              <a:gd name="connsiteY0" fmla="*/ 0 h 3581520"/>
              <a:gd name="connsiteX1" fmla="*/ 7955353 w 7955353"/>
              <a:gd name="connsiteY1" fmla="*/ 5477 h 3581520"/>
              <a:gd name="connsiteX2" fmla="*/ 7955353 w 7955353"/>
              <a:gd name="connsiteY2" fmla="*/ 3581520 h 3581520"/>
              <a:gd name="connsiteX3" fmla="*/ 0 w 7955353"/>
              <a:gd name="connsiteY3" fmla="*/ 3581520 h 3581520"/>
              <a:gd name="connsiteX4" fmla="*/ 0 w 7955353"/>
              <a:gd name="connsiteY4" fmla="*/ 5477 h 3581520"/>
              <a:gd name="connsiteX5" fmla="*/ 2800000 w 7955353"/>
              <a:gd name="connsiteY5" fmla="*/ 11390 h 358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353" h="3581520">
                <a:moveTo>
                  <a:pt x="5216460" y="0"/>
                </a:moveTo>
                <a:lnTo>
                  <a:pt x="7955353" y="5477"/>
                </a:lnTo>
                <a:lnTo>
                  <a:pt x="7955353" y="3581520"/>
                </a:lnTo>
                <a:lnTo>
                  <a:pt x="0" y="3581520"/>
                </a:lnTo>
                <a:lnTo>
                  <a:pt x="0" y="5477"/>
                </a:lnTo>
                <a:lnTo>
                  <a:pt x="2800000" y="11390"/>
                </a:lnTo>
              </a:path>
            </a:pathLst>
          </a:cu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97FA498E-90F9-4102-A2C9-4A7D513E3D83}"/>
              </a:ext>
            </a:extLst>
          </p:cNvPr>
          <p:cNvSpPr txBox="1">
            <a:spLocks/>
          </p:cNvSpPr>
          <p:nvPr/>
        </p:nvSpPr>
        <p:spPr>
          <a:xfrm>
            <a:off x="3275888" y="325635"/>
            <a:ext cx="2783622" cy="320207"/>
          </a:xfrm>
          <a:prstGeom prst="rect">
            <a:avLst/>
          </a:prstGeom>
          <a:noFill/>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b="0" dirty="0">
                <a:latin typeface="Amazon Ember Cd" panose="020B0606020204020204" pitchFamily="34" charset="0"/>
                <a:ea typeface="Amazon Ember Cd" panose="020B0606020204020204" pitchFamily="34" charset="0"/>
                <a:cs typeface="Amazon Ember Cd" panose="020B0606020204020204" pitchFamily="34" charset="0"/>
              </a:rPr>
              <a:t>How we can help…</a:t>
            </a:r>
          </a:p>
        </p:txBody>
      </p:sp>
      <p:cxnSp>
        <p:nvCxnSpPr>
          <p:cNvPr id="4" name="Straight Connector 3">
            <a:extLst>
              <a:ext uri="{FF2B5EF4-FFF2-40B4-BE49-F238E27FC236}">
                <a16:creationId xmlns:a16="http://schemas.microsoft.com/office/drawing/2014/main" id="{D9230D43-9180-4FE3-AC3A-FB17D93B9D73}"/>
              </a:ext>
            </a:extLst>
          </p:cNvPr>
          <p:cNvCxnSpPr/>
          <p:nvPr/>
        </p:nvCxnSpPr>
        <p:spPr>
          <a:xfrm>
            <a:off x="1556385" y="1510808"/>
            <a:ext cx="6637020" cy="0"/>
          </a:xfrm>
          <a:prstGeom prst="line">
            <a:avLst/>
          </a:prstGeom>
          <a:ln w="12700">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CFA15E4D-E669-4192-9A26-9B0DFF8D2D9D}"/>
              </a:ext>
            </a:extLst>
          </p:cNvPr>
          <p:cNvSpPr txBox="1">
            <a:spLocks/>
          </p:cNvSpPr>
          <p:nvPr/>
        </p:nvSpPr>
        <p:spPr>
          <a:xfrm>
            <a:off x="1499934" y="3007418"/>
            <a:ext cx="4049331" cy="328622"/>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1600" b="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Machine Learning Training &amp; Certification</a:t>
            </a:r>
            <a:br>
              <a:rPr lang="en-US" dirty="0">
                <a:latin typeface="Amazon Ember Cd RC Light" panose="020B0406020204020204" pitchFamily="34" charset="0"/>
                <a:ea typeface="Amazon Ember Cd RC Light" panose="020B0406020204020204" pitchFamily="34" charset="0"/>
                <a:cs typeface="Amazon Ember Cd RC Light" panose="020B0406020204020204" pitchFamily="34" charset="0"/>
              </a:rPr>
            </a:br>
            <a:endParaRPr lang="en-US" dirty="0">
              <a:latin typeface="Amazon Ember Cd RC Light" panose="020B0406020204020204" pitchFamily="34" charset="0"/>
              <a:ea typeface="Amazon Ember Cd RC Light" panose="020B0406020204020204" pitchFamily="34" charset="0"/>
              <a:cs typeface="Amazon Ember Cd RC Light" panose="020B0406020204020204" pitchFamily="34" charset="0"/>
            </a:endParaRPr>
          </a:p>
        </p:txBody>
      </p:sp>
      <p:cxnSp>
        <p:nvCxnSpPr>
          <p:cNvPr id="12" name="Straight Connector 11">
            <a:extLst>
              <a:ext uri="{FF2B5EF4-FFF2-40B4-BE49-F238E27FC236}">
                <a16:creationId xmlns:a16="http://schemas.microsoft.com/office/drawing/2014/main" id="{52615A83-0D72-48C8-9E9E-BBD90532CB68}"/>
              </a:ext>
            </a:extLst>
          </p:cNvPr>
          <p:cNvCxnSpPr/>
          <p:nvPr/>
        </p:nvCxnSpPr>
        <p:spPr>
          <a:xfrm>
            <a:off x="1556385" y="3392010"/>
            <a:ext cx="6637020" cy="0"/>
          </a:xfrm>
          <a:prstGeom prst="line">
            <a:avLst/>
          </a:prstGeom>
          <a:ln w="12700">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0CAB1E16-019C-45C6-8649-782880F3D119}"/>
              </a:ext>
            </a:extLst>
          </p:cNvPr>
          <p:cNvGrpSpPr/>
          <p:nvPr/>
        </p:nvGrpSpPr>
        <p:grpSpPr>
          <a:xfrm>
            <a:off x="832248" y="3007418"/>
            <a:ext cx="453937" cy="542320"/>
            <a:chOff x="2056218" y="2327880"/>
            <a:chExt cx="506032" cy="604558"/>
          </a:xfrm>
          <a:noFill/>
        </p:grpSpPr>
        <p:sp>
          <p:nvSpPr>
            <p:cNvPr id="15" name="Arrow: Chevron 21">
              <a:extLst>
                <a:ext uri="{FF2B5EF4-FFF2-40B4-BE49-F238E27FC236}">
                  <a16:creationId xmlns:a16="http://schemas.microsoft.com/office/drawing/2014/main" id="{A84E8B8B-6D0A-4720-B904-4B638791AACF}"/>
                </a:ext>
              </a:extLst>
            </p:cNvPr>
            <p:cNvSpPr/>
            <p:nvPr/>
          </p:nvSpPr>
          <p:spPr>
            <a:xfrm rot="7632118" flipH="1">
              <a:off x="2020058" y="2606012"/>
              <a:ext cx="385495" cy="267357"/>
            </a:xfrm>
            <a:prstGeom prst="chevron">
              <a:avLst>
                <a:gd name="adj" fmla="val 25254"/>
              </a:avLst>
            </a:prstGeom>
            <a:grpFill/>
            <a:ln w="19050" cap="rnd">
              <a:solidFill>
                <a:schemeClr val="accent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Arrow: Chevron 20">
              <a:extLst>
                <a:ext uri="{FF2B5EF4-FFF2-40B4-BE49-F238E27FC236}">
                  <a16:creationId xmlns:a16="http://schemas.microsoft.com/office/drawing/2014/main" id="{C893B5B1-31F1-46CF-BAFF-A1F52C275CEA}"/>
                </a:ext>
              </a:extLst>
            </p:cNvPr>
            <p:cNvSpPr/>
            <p:nvPr/>
          </p:nvSpPr>
          <p:spPr>
            <a:xfrm rot="13967882">
              <a:off x="2214986" y="2606012"/>
              <a:ext cx="385495" cy="267357"/>
            </a:xfrm>
            <a:prstGeom prst="chevron">
              <a:avLst>
                <a:gd name="adj" fmla="val 25254"/>
              </a:avLst>
            </a:prstGeom>
            <a:grpFill/>
            <a:ln w="19050" cap="rnd">
              <a:solidFill>
                <a:schemeClr val="accent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Star: 10 Points 19">
              <a:extLst>
                <a:ext uri="{FF2B5EF4-FFF2-40B4-BE49-F238E27FC236}">
                  <a16:creationId xmlns:a16="http://schemas.microsoft.com/office/drawing/2014/main" id="{E9699C9B-C676-4844-AA7F-FF06CFB9EE4C}"/>
                </a:ext>
              </a:extLst>
            </p:cNvPr>
            <p:cNvSpPr/>
            <p:nvPr/>
          </p:nvSpPr>
          <p:spPr>
            <a:xfrm>
              <a:off x="2056218" y="2327880"/>
              <a:ext cx="506032" cy="506031"/>
            </a:xfrm>
            <a:prstGeom prst="star10">
              <a:avLst>
                <a:gd name="adj" fmla="val 36099"/>
                <a:gd name="hf" fmla="val 105146"/>
              </a:avLst>
            </a:prstGeom>
            <a:solidFill>
              <a:srgbClr val="0C1318"/>
            </a:solidFill>
            <a:ln w="19050" cap="rnd">
              <a:solidFill>
                <a:schemeClr val="accent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Oval 17">
              <a:extLst>
                <a:ext uri="{FF2B5EF4-FFF2-40B4-BE49-F238E27FC236}">
                  <a16:creationId xmlns:a16="http://schemas.microsoft.com/office/drawing/2014/main" id="{278A91C8-BBB0-482C-AC28-A4D0899096B6}"/>
                </a:ext>
              </a:extLst>
            </p:cNvPr>
            <p:cNvSpPr/>
            <p:nvPr/>
          </p:nvSpPr>
          <p:spPr>
            <a:xfrm>
              <a:off x="2166665" y="2435598"/>
              <a:ext cx="285139" cy="285138"/>
            </a:xfrm>
            <a:prstGeom prst="ellipse">
              <a:avLst/>
            </a:prstGeom>
            <a:solidFill>
              <a:srgbClr val="0E151A"/>
            </a:solidFill>
            <a:ln w="19050" cap="rnd">
              <a:solidFill>
                <a:schemeClr val="accent1"/>
              </a:solid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 name="Group 136">
            <a:extLst>
              <a:ext uri="{FF2B5EF4-FFF2-40B4-BE49-F238E27FC236}">
                <a16:creationId xmlns:a16="http://schemas.microsoft.com/office/drawing/2014/main" id="{F426ADCC-C8FA-48FF-B35A-918F115ACE35}"/>
              </a:ext>
            </a:extLst>
          </p:cNvPr>
          <p:cNvGrpSpPr>
            <a:grpSpLocks noChangeAspect="1"/>
          </p:cNvGrpSpPr>
          <p:nvPr/>
        </p:nvGrpSpPr>
        <p:grpSpPr bwMode="auto">
          <a:xfrm>
            <a:off x="851752" y="1153813"/>
            <a:ext cx="417020" cy="595581"/>
            <a:chOff x="2692" y="1354"/>
            <a:chExt cx="369" cy="527"/>
          </a:xfrm>
        </p:grpSpPr>
        <p:sp>
          <p:nvSpPr>
            <p:cNvPr id="20" name="Freeform 137">
              <a:extLst>
                <a:ext uri="{FF2B5EF4-FFF2-40B4-BE49-F238E27FC236}">
                  <a16:creationId xmlns:a16="http://schemas.microsoft.com/office/drawing/2014/main" id="{ACDD8B4D-5C6C-465D-B5EE-6AF97D443849}"/>
                </a:ext>
              </a:extLst>
            </p:cNvPr>
            <p:cNvSpPr>
              <a:spLocks/>
            </p:cNvSpPr>
            <p:nvPr/>
          </p:nvSpPr>
          <p:spPr bwMode="auto">
            <a:xfrm>
              <a:off x="2692" y="1354"/>
              <a:ext cx="369" cy="527"/>
            </a:xfrm>
            <a:custGeom>
              <a:avLst/>
              <a:gdLst>
                <a:gd name="T0" fmla="*/ 175 w 175"/>
                <a:gd name="T1" fmla="*/ 90 h 251"/>
                <a:gd name="T2" fmla="*/ 82 w 175"/>
                <a:gd name="T3" fmla="*/ 3 h 251"/>
                <a:gd name="T4" fmla="*/ 1 w 175"/>
                <a:gd name="T5" fmla="*/ 86 h 251"/>
                <a:gd name="T6" fmla="*/ 35 w 175"/>
                <a:gd name="T7" fmla="*/ 159 h 251"/>
                <a:gd name="T8" fmla="*/ 59 w 175"/>
                <a:gd name="T9" fmla="*/ 201 h 251"/>
                <a:gd name="T10" fmla="*/ 59 w 175"/>
                <a:gd name="T11" fmla="*/ 230 h 251"/>
                <a:gd name="T12" fmla="*/ 79 w 175"/>
                <a:gd name="T13" fmla="*/ 251 h 251"/>
                <a:gd name="T14" fmla="*/ 97 w 175"/>
                <a:gd name="T15" fmla="*/ 251 h 251"/>
                <a:gd name="T16" fmla="*/ 117 w 175"/>
                <a:gd name="T17" fmla="*/ 230 h 251"/>
                <a:gd name="T18" fmla="*/ 117 w 175"/>
                <a:gd name="T19" fmla="*/ 201 h 251"/>
                <a:gd name="T20" fmla="*/ 141 w 175"/>
                <a:gd name="T21" fmla="*/ 159 h 251"/>
                <a:gd name="T22" fmla="*/ 175 w 175"/>
                <a:gd name="T23" fmla="*/ 9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51">
                  <a:moveTo>
                    <a:pt x="175" y="90"/>
                  </a:moveTo>
                  <a:cubicBezTo>
                    <a:pt x="175" y="40"/>
                    <a:pt x="133" y="0"/>
                    <a:pt x="82" y="3"/>
                  </a:cubicBezTo>
                  <a:cubicBezTo>
                    <a:pt x="40" y="6"/>
                    <a:pt x="3" y="44"/>
                    <a:pt x="1" y="86"/>
                  </a:cubicBezTo>
                  <a:cubicBezTo>
                    <a:pt x="0" y="116"/>
                    <a:pt x="14" y="142"/>
                    <a:pt x="35" y="159"/>
                  </a:cubicBezTo>
                  <a:cubicBezTo>
                    <a:pt x="50" y="171"/>
                    <a:pt x="59" y="181"/>
                    <a:pt x="59" y="201"/>
                  </a:cubicBezTo>
                  <a:cubicBezTo>
                    <a:pt x="59" y="230"/>
                    <a:pt x="59" y="230"/>
                    <a:pt x="59" y="230"/>
                  </a:cubicBezTo>
                  <a:cubicBezTo>
                    <a:pt x="59" y="242"/>
                    <a:pt x="68" y="251"/>
                    <a:pt x="79" y="251"/>
                  </a:cubicBezTo>
                  <a:cubicBezTo>
                    <a:pt x="97" y="251"/>
                    <a:pt x="97" y="251"/>
                    <a:pt x="97" y="251"/>
                  </a:cubicBezTo>
                  <a:cubicBezTo>
                    <a:pt x="108" y="251"/>
                    <a:pt x="117" y="242"/>
                    <a:pt x="117" y="230"/>
                  </a:cubicBezTo>
                  <a:cubicBezTo>
                    <a:pt x="117" y="201"/>
                    <a:pt x="117" y="201"/>
                    <a:pt x="117" y="201"/>
                  </a:cubicBezTo>
                  <a:cubicBezTo>
                    <a:pt x="117" y="181"/>
                    <a:pt x="126" y="171"/>
                    <a:pt x="141" y="159"/>
                  </a:cubicBezTo>
                  <a:cubicBezTo>
                    <a:pt x="162" y="143"/>
                    <a:pt x="175" y="118"/>
                    <a:pt x="175" y="90"/>
                  </a:cubicBezTo>
                  <a:close/>
                </a:path>
              </a:pathLst>
            </a:cu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38">
              <a:extLst>
                <a:ext uri="{FF2B5EF4-FFF2-40B4-BE49-F238E27FC236}">
                  <a16:creationId xmlns:a16="http://schemas.microsoft.com/office/drawing/2014/main" id="{96C1348E-FD04-46E5-8DB8-5D76857382DB}"/>
                </a:ext>
              </a:extLst>
            </p:cNvPr>
            <p:cNvSpPr>
              <a:spLocks/>
            </p:cNvSpPr>
            <p:nvPr/>
          </p:nvSpPr>
          <p:spPr bwMode="auto">
            <a:xfrm>
              <a:off x="2764" y="1755"/>
              <a:ext cx="228" cy="105"/>
            </a:xfrm>
            <a:custGeom>
              <a:avLst/>
              <a:gdLst>
                <a:gd name="T0" fmla="*/ 24 w 108"/>
                <a:gd name="T1" fmla="*/ 0 h 50"/>
                <a:gd name="T2" fmla="*/ 94 w 108"/>
                <a:gd name="T3" fmla="*/ 0 h 50"/>
                <a:gd name="T4" fmla="*/ 108 w 108"/>
                <a:gd name="T5" fmla="*/ 15 h 50"/>
                <a:gd name="T6" fmla="*/ 108 w 108"/>
                <a:gd name="T7" fmla="*/ 15 h 50"/>
                <a:gd name="T8" fmla="*/ 94 w 108"/>
                <a:gd name="T9" fmla="*/ 29 h 50"/>
                <a:gd name="T10" fmla="*/ 10 w 108"/>
                <a:gd name="T11" fmla="*/ 29 h 50"/>
                <a:gd name="T12" fmla="*/ 0 w 108"/>
                <a:gd name="T13" fmla="*/ 39 h 50"/>
                <a:gd name="T14" fmla="*/ 0 w 108"/>
                <a:gd name="T15" fmla="*/ 39 h 50"/>
                <a:gd name="T16" fmla="*/ 10 w 108"/>
                <a:gd name="T17" fmla="*/ 50 h 50"/>
                <a:gd name="T18" fmla="*/ 28 w 108"/>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50">
                  <a:moveTo>
                    <a:pt x="24" y="0"/>
                  </a:moveTo>
                  <a:cubicBezTo>
                    <a:pt x="94" y="0"/>
                    <a:pt x="94" y="0"/>
                    <a:pt x="94" y="0"/>
                  </a:cubicBezTo>
                  <a:cubicBezTo>
                    <a:pt x="101" y="0"/>
                    <a:pt x="108" y="7"/>
                    <a:pt x="108" y="15"/>
                  </a:cubicBezTo>
                  <a:cubicBezTo>
                    <a:pt x="108" y="15"/>
                    <a:pt x="108" y="15"/>
                    <a:pt x="108" y="15"/>
                  </a:cubicBezTo>
                  <a:cubicBezTo>
                    <a:pt x="108" y="22"/>
                    <a:pt x="101" y="29"/>
                    <a:pt x="94" y="29"/>
                  </a:cubicBezTo>
                  <a:cubicBezTo>
                    <a:pt x="10" y="29"/>
                    <a:pt x="10" y="29"/>
                    <a:pt x="10" y="29"/>
                  </a:cubicBezTo>
                  <a:cubicBezTo>
                    <a:pt x="5" y="29"/>
                    <a:pt x="0" y="34"/>
                    <a:pt x="0" y="39"/>
                  </a:cubicBezTo>
                  <a:cubicBezTo>
                    <a:pt x="0" y="39"/>
                    <a:pt x="0" y="39"/>
                    <a:pt x="0" y="39"/>
                  </a:cubicBezTo>
                  <a:cubicBezTo>
                    <a:pt x="0" y="45"/>
                    <a:pt x="5" y="50"/>
                    <a:pt x="10" y="50"/>
                  </a:cubicBezTo>
                  <a:cubicBezTo>
                    <a:pt x="28" y="50"/>
                    <a:pt x="28" y="50"/>
                    <a:pt x="28" y="50"/>
                  </a:cubicBezTo>
                </a:path>
              </a:pathLst>
            </a:cu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9">
              <a:extLst>
                <a:ext uri="{FF2B5EF4-FFF2-40B4-BE49-F238E27FC236}">
                  <a16:creationId xmlns:a16="http://schemas.microsoft.com/office/drawing/2014/main" id="{DDE6384D-1A64-4E08-A9D7-1F7508BCD295}"/>
                </a:ext>
              </a:extLst>
            </p:cNvPr>
            <p:cNvSpPr>
              <a:spLocks/>
            </p:cNvSpPr>
            <p:nvPr/>
          </p:nvSpPr>
          <p:spPr bwMode="auto">
            <a:xfrm>
              <a:off x="2785" y="1573"/>
              <a:ext cx="186" cy="182"/>
            </a:xfrm>
            <a:custGeom>
              <a:avLst/>
              <a:gdLst>
                <a:gd name="T0" fmla="*/ 31 w 88"/>
                <a:gd name="T1" fmla="*/ 87 h 87"/>
                <a:gd name="T2" fmla="*/ 31 w 88"/>
                <a:gd name="T3" fmla="*/ 16 h 87"/>
                <a:gd name="T4" fmla="*/ 16 w 88"/>
                <a:gd name="T5" fmla="*/ 0 h 87"/>
                <a:gd name="T6" fmla="*/ 0 w 88"/>
                <a:gd name="T7" fmla="*/ 16 h 87"/>
                <a:gd name="T8" fmla="*/ 16 w 88"/>
                <a:gd name="T9" fmla="*/ 31 h 87"/>
                <a:gd name="T10" fmla="*/ 72 w 88"/>
                <a:gd name="T11" fmla="*/ 31 h 87"/>
                <a:gd name="T12" fmla="*/ 88 w 88"/>
                <a:gd name="T13" fmla="*/ 16 h 87"/>
                <a:gd name="T14" fmla="*/ 72 w 88"/>
                <a:gd name="T15" fmla="*/ 0 h 87"/>
                <a:gd name="T16" fmla="*/ 57 w 88"/>
                <a:gd name="T17" fmla="*/ 16 h 87"/>
                <a:gd name="T18" fmla="*/ 57 w 88"/>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7">
                  <a:moveTo>
                    <a:pt x="31" y="87"/>
                  </a:moveTo>
                  <a:cubicBezTo>
                    <a:pt x="31" y="16"/>
                    <a:pt x="31" y="16"/>
                    <a:pt x="31" y="16"/>
                  </a:cubicBezTo>
                  <a:cubicBezTo>
                    <a:pt x="31" y="7"/>
                    <a:pt x="24" y="0"/>
                    <a:pt x="16" y="0"/>
                  </a:cubicBezTo>
                  <a:cubicBezTo>
                    <a:pt x="7" y="0"/>
                    <a:pt x="0" y="7"/>
                    <a:pt x="0" y="16"/>
                  </a:cubicBezTo>
                  <a:cubicBezTo>
                    <a:pt x="0" y="24"/>
                    <a:pt x="7" y="31"/>
                    <a:pt x="16" y="31"/>
                  </a:cubicBezTo>
                  <a:cubicBezTo>
                    <a:pt x="16" y="31"/>
                    <a:pt x="72" y="31"/>
                    <a:pt x="72" y="31"/>
                  </a:cubicBezTo>
                  <a:cubicBezTo>
                    <a:pt x="82" y="31"/>
                    <a:pt x="88" y="24"/>
                    <a:pt x="88" y="16"/>
                  </a:cubicBezTo>
                  <a:cubicBezTo>
                    <a:pt x="88" y="7"/>
                    <a:pt x="81" y="0"/>
                    <a:pt x="72" y="0"/>
                  </a:cubicBezTo>
                  <a:cubicBezTo>
                    <a:pt x="64" y="0"/>
                    <a:pt x="57" y="7"/>
                    <a:pt x="57" y="16"/>
                  </a:cubicBezTo>
                  <a:cubicBezTo>
                    <a:pt x="57" y="87"/>
                    <a:pt x="57" y="87"/>
                    <a:pt x="57" y="87"/>
                  </a:cubicBezTo>
                </a:path>
              </a:pathLst>
            </a:cu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40">
              <a:extLst>
                <a:ext uri="{FF2B5EF4-FFF2-40B4-BE49-F238E27FC236}">
                  <a16:creationId xmlns:a16="http://schemas.microsoft.com/office/drawing/2014/main" id="{18554880-91BC-414C-A08D-3E81C68F73BE}"/>
                </a:ext>
              </a:extLst>
            </p:cNvPr>
            <p:cNvSpPr>
              <a:spLocks noChangeShapeType="1"/>
            </p:cNvSpPr>
            <p:nvPr/>
          </p:nvSpPr>
          <p:spPr bwMode="auto">
            <a:xfrm flipV="1">
              <a:off x="2878" y="1447"/>
              <a:ext cx="0" cy="56"/>
            </a:xfrm>
            <a:prstGeom prst="line">
              <a:avLst/>
            </a:pr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141">
              <a:extLst>
                <a:ext uri="{FF2B5EF4-FFF2-40B4-BE49-F238E27FC236}">
                  <a16:creationId xmlns:a16="http://schemas.microsoft.com/office/drawing/2014/main" id="{47AE87AE-E884-45B5-82D3-664347055CFC}"/>
                </a:ext>
              </a:extLst>
            </p:cNvPr>
            <p:cNvSpPr>
              <a:spLocks noChangeShapeType="1"/>
            </p:cNvSpPr>
            <p:nvPr/>
          </p:nvSpPr>
          <p:spPr bwMode="auto">
            <a:xfrm flipV="1">
              <a:off x="2952" y="1485"/>
              <a:ext cx="29" cy="35"/>
            </a:xfrm>
            <a:prstGeom prst="line">
              <a:avLst/>
            </a:pr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142">
              <a:extLst>
                <a:ext uri="{FF2B5EF4-FFF2-40B4-BE49-F238E27FC236}">
                  <a16:creationId xmlns:a16="http://schemas.microsoft.com/office/drawing/2014/main" id="{3D88110E-615F-4817-827E-DD4B7EB3AF2A}"/>
                </a:ext>
              </a:extLst>
            </p:cNvPr>
            <p:cNvSpPr>
              <a:spLocks noChangeShapeType="1"/>
            </p:cNvSpPr>
            <p:nvPr/>
          </p:nvSpPr>
          <p:spPr bwMode="auto">
            <a:xfrm flipH="1" flipV="1">
              <a:off x="2775" y="1485"/>
              <a:ext cx="29" cy="35"/>
            </a:xfrm>
            <a:prstGeom prst="line">
              <a:avLst/>
            </a:pr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301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42" presetClass="path" presetSubtype="0" decel="100000" fill="hold" nodeType="withEffect">
                                  <p:stCondLst>
                                    <p:cond delay="0"/>
                                  </p:stCondLst>
                                  <p:childTnLst>
                                    <p:animMotion origin="layout" path="M -2.22222E-6 1.23457E-6 L -0.02847 0.00123 " pathEditMode="relative" rAng="0" ptsTypes="AA">
                                      <p:cBhvr>
                                        <p:cTn id="16" dur="500" spd="-100000" fill="hold"/>
                                        <p:tgtEl>
                                          <p:spTgt spid="19"/>
                                        </p:tgtEl>
                                        <p:attrNameLst>
                                          <p:attrName>ppt_x</p:attrName>
                                          <p:attrName>ppt_y</p:attrName>
                                        </p:attrNameLst>
                                      </p:cBhvr>
                                      <p:rCtr x="-1424" y="62"/>
                                    </p:animMotion>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42" presetClass="path" presetSubtype="0" decel="100000" fill="hold" nodeType="withEffect">
                                  <p:stCondLst>
                                    <p:cond delay="0"/>
                                  </p:stCondLst>
                                  <p:childTnLst>
                                    <p:animMotion origin="layout" path="M -2.22222E-6 1.23457E-6 L -0.02847 0.00123 " pathEditMode="relative" rAng="0" ptsTypes="AA">
                                      <p:cBhvr>
                                        <p:cTn id="21" dur="500" spd="-100000" fill="hold"/>
                                        <p:tgtEl>
                                          <p:spTgt spid="13"/>
                                        </p:tgtEl>
                                        <p:attrNameLst>
                                          <p:attrName>ppt_x</p:attrName>
                                          <p:attrName>ppt_y</p:attrName>
                                        </p:attrNameLst>
                                      </p:cBhvr>
                                      <p:rCtr x="-1424" y="62"/>
                                    </p:animMotion>
                                  </p:childTnLst>
                                </p:cTn>
                              </p:par>
                              <p:par>
                                <p:cTn id="22" presetID="22" presetClass="entr" presetSubtype="8"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8" grpId="0"/>
      <p:bldP spid="9" grpId="0" animBg="1"/>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126EFB-4489-4F47-8EF6-3BC32FA4D451}"/>
              </a:ext>
            </a:extLst>
          </p:cNvPr>
          <p:cNvSpPr/>
          <p:nvPr/>
        </p:nvSpPr>
        <p:spPr>
          <a:xfrm>
            <a:off x="1828800" y="1622852"/>
            <a:ext cx="4624389" cy="1569660"/>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Object Detection Workshop</a:t>
            </a:r>
          </a:p>
        </p:txBody>
      </p:sp>
    </p:spTree>
    <p:extLst>
      <p:ext uri="{BB962C8B-B14F-4D97-AF65-F5344CB8AC3E}">
        <p14:creationId xmlns:p14="http://schemas.microsoft.com/office/powerpoint/2010/main" val="3040291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00252" y="1656190"/>
            <a:ext cx="4572000" cy="1569660"/>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Reference Architectures</a:t>
            </a:r>
          </a:p>
        </p:txBody>
      </p:sp>
    </p:spTree>
    <p:extLst>
      <p:ext uri="{BB962C8B-B14F-4D97-AF65-F5344CB8AC3E}">
        <p14:creationId xmlns:p14="http://schemas.microsoft.com/office/powerpoint/2010/main" val="144174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E843FD-7826-0B4F-AC50-A651385C6ADD}"/>
              </a:ext>
            </a:extLst>
          </p:cNvPr>
          <p:cNvPicPr>
            <a:picLocks noChangeAspect="1"/>
          </p:cNvPicPr>
          <p:nvPr/>
        </p:nvPicPr>
        <p:blipFill>
          <a:blip r:embed="rId2"/>
          <a:stretch>
            <a:fillRect/>
          </a:stretch>
        </p:blipFill>
        <p:spPr>
          <a:xfrm>
            <a:off x="940904" y="745296"/>
            <a:ext cx="5112647" cy="3812062"/>
          </a:xfrm>
          <a:prstGeom prst="rect">
            <a:avLst/>
          </a:prstGeom>
        </p:spPr>
      </p:pic>
      <p:pic>
        <p:nvPicPr>
          <p:cNvPr id="3" name="Picture 2">
            <a:extLst>
              <a:ext uri="{FF2B5EF4-FFF2-40B4-BE49-F238E27FC236}">
                <a16:creationId xmlns:a16="http://schemas.microsoft.com/office/drawing/2014/main" id="{EF3CF2A5-C200-C641-9AEB-1F4427CB6C76}"/>
              </a:ext>
            </a:extLst>
          </p:cNvPr>
          <p:cNvPicPr>
            <a:picLocks noChangeAspect="1"/>
          </p:cNvPicPr>
          <p:nvPr/>
        </p:nvPicPr>
        <p:blipFill>
          <a:blip r:embed="rId3"/>
          <a:stretch>
            <a:fillRect/>
          </a:stretch>
        </p:blipFill>
        <p:spPr>
          <a:xfrm>
            <a:off x="6345099" y="745296"/>
            <a:ext cx="2438400" cy="3632200"/>
          </a:xfrm>
          <a:prstGeom prst="rect">
            <a:avLst/>
          </a:prstGeom>
        </p:spPr>
      </p:pic>
      <p:sp>
        <p:nvSpPr>
          <p:cNvPr id="4" name="Title 1">
            <a:extLst>
              <a:ext uri="{FF2B5EF4-FFF2-40B4-BE49-F238E27FC236}">
                <a16:creationId xmlns:a16="http://schemas.microsoft.com/office/drawing/2014/main" id="{ABF051D5-6E87-F34D-803E-20C098CFF465}"/>
              </a:ext>
            </a:extLst>
          </p:cNvPr>
          <p:cNvSpPr txBox="1">
            <a:spLocks/>
          </p:cNvSpPr>
          <p:nvPr/>
        </p:nvSpPr>
        <p:spPr>
          <a:xfrm>
            <a:off x="188600" y="50196"/>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lang="en-US" sz="2800" b="0" dirty="0">
                <a:gradFill>
                  <a:gsLst>
                    <a:gs pos="0">
                      <a:srgbClr val="FFFFFF"/>
                    </a:gs>
                    <a:gs pos="100000">
                      <a:srgbClr val="FFFFFF"/>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Cloud Inference on Streaming Video</a:t>
            </a:r>
            <a:endPar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endParaRPr>
          </a:p>
        </p:txBody>
      </p:sp>
    </p:spTree>
    <p:extLst>
      <p:ext uri="{BB962C8B-B14F-4D97-AF65-F5344CB8AC3E}">
        <p14:creationId xmlns:p14="http://schemas.microsoft.com/office/powerpoint/2010/main" val="1389688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8AB0DB-A6A0-4840-A488-BED8975A49DC}"/>
              </a:ext>
            </a:extLst>
          </p:cNvPr>
          <p:cNvPicPr>
            <a:picLocks noChangeAspect="1"/>
          </p:cNvPicPr>
          <p:nvPr/>
        </p:nvPicPr>
        <p:blipFill>
          <a:blip r:embed="rId2"/>
          <a:stretch>
            <a:fillRect/>
          </a:stretch>
        </p:blipFill>
        <p:spPr>
          <a:xfrm>
            <a:off x="79375" y="44648"/>
            <a:ext cx="9064625" cy="5098852"/>
          </a:xfrm>
          <a:prstGeom prst="rect">
            <a:avLst/>
          </a:prstGeom>
        </p:spPr>
      </p:pic>
    </p:spTree>
    <p:extLst>
      <p:ext uri="{BB962C8B-B14F-4D97-AF65-F5344CB8AC3E}">
        <p14:creationId xmlns:p14="http://schemas.microsoft.com/office/powerpoint/2010/main" val="3577721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3261" y="1364643"/>
            <a:ext cx="4572000" cy="2308324"/>
          </a:xfrm>
          <a:prstGeom prst="rect">
            <a:avLst/>
          </a:prstGeom>
        </p:spPr>
        <p:txBody>
          <a:bodyPr wrap="square">
            <a:spAutoFit/>
          </a:bodyPr>
          <a:lstStyle/>
          <a:p>
            <a:pPr algn="ctr"/>
            <a:r>
              <a:rPr lang="en-US" sz="4800" dirty="0">
                <a:solidFill>
                  <a:schemeClr val="accent1"/>
                </a:solidFill>
                <a:latin typeface="Amazon Ember Cd" panose="020B0606020204020204" pitchFamily="34" charset="0"/>
                <a:ea typeface="Amazon Ember Cd" panose="020B0606020204020204" pitchFamily="34" charset="0"/>
                <a:cs typeface="Amazon Ember Cd" panose="020B0606020204020204" pitchFamily="34" charset="0"/>
              </a:rPr>
              <a:t>Workshop Objectives and Agenda</a:t>
            </a:r>
          </a:p>
        </p:txBody>
      </p:sp>
    </p:spTree>
    <p:extLst>
      <p:ext uri="{BB962C8B-B14F-4D97-AF65-F5344CB8AC3E}">
        <p14:creationId xmlns:p14="http://schemas.microsoft.com/office/powerpoint/2010/main" val="21348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4FE87BAD-4AD8-8044-BB65-8F38F8F20F8E}"/>
              </a:ext>
            </a:extLst>
          </p:cNvPr>
          <p:cNvGrpSpPr/>
          <p:nvPr/>
        </p:nvGrpSpPr>
        <p:grpSpPr>
          <a:xfrm>
            <a:off x="188600" y="633413"/>
            <a:ext cx="8567364" cy="4375953"/>
            <a:chOff x="46952" y="252413"/>
            <a:chExt cx="9174019" cy="4735231"/>
          </a:xfrm>
        </p:grpSpPr>
        <p:cxnSp>
          <p:nvCxnSpPr>
            <p:cNvPr id="3" name="Straight Arrow Connector 2">
              <a:extLst>
                <a:ext uri="{FF2B5EF4-FFF2-40B4-BE49-F238E27FC236}">
                  <a16:creationId xmlns:a16="http://schemas.microsoft.com/office/drawing/2014/main" id="{1702370F-956F-F245-A077-27A913EED238}"/>
                </a:ext>
              </a:extLst>
            </p:cNvPr>
            <p:cNvCxnSpPr/>
            <p:nvPr/>
          </p:nvCxnSpPr>
          <p:spPr>
            <a:xfrm>
              <a:off x="1924197" y="3605213"/>
              <a:ext cx="63865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9C9357A-4404-514B-A6BE-459DD1526D96}"/>
                </a:ext>
              </a:extLst>
            </p:cNvPr>
            <p:cNvCxnSpPr>
              <a:cxnSpLocks/>
            </p:cNvCxnSpPr>
            <p:nvPr/>
          </p:nvCxnSpPr>
          <p:spPr>
            <a:xfrm flipV="1">
              <a:off x="1924197" y="252413"/>
              <a:ext cx="0" cy="3352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8FB23C1-F998-EE4F-87E3-F4FDBA7FF6A8}"/>
                </a:ext>
              </a:extLst>
            </p:cNvPr>
            <p:cNvSpPr txBox="1"/>
            <p:nvPr/>
          </p:nvSpPr>
          <p:spPr>
            <a:xfrm>
              <a:off x="4448909" y="3642971"/>
              <a:ext cx="1524776" cy="283089"/>
            </a:xfrm>
            <a:prstGeom prst="rect">
              <a:avLst/>
            </a:prstGeom>
            <a:noFill/>
          </p:spPr>
          <p:txBody>
            <a:bodyPr wrap="square" rtlCol="0">
              <a:spAutoFit/>
            </a:bodyPr>
            <a:lstStyle/>
            <a:p>
              <a:r>
                <a:rPr lang="en-US" sz="1100" b="1" dirty="0">
                  <a:solidFill>
                    <a:schemeClr val="bg1"/>
                  </a:solidFill>
                </a:rPr>
                <a:t>Time to Market</a:t>
              </a:r>
            </a:p>
          </p:txBody>
        </p:sp>
        <p:sp>
          <p:nvSpPr>
            <p:cNvPr id="8" name="TextBox 7">
              <a:extLst>
                <a:ext uri="{FF2B5EF4-FFF2-40B4-BE49-F238E27FC236}">
                  <a16:creationId xmlns:a16="http://schemas.microsoft.com/office/drawing/2014/main" id="{44C6DC94-B86F-E641-B6BE-64981C79B8A4}"/>
                </a:ext>
              </a:extLst>
            </p:cNvPr>
            <p:cNvSpPr txBox="1"/>
            <p:nvPr/>
          </p:nvSpPr>
          <p:spPr>
            <a:xfrm>
              <a:off x="46952" y="949108"/>
              <a:ext cx="2025831" cy="283089"/>
            </a:xfrm>
            <a:prstGeom prst="rect">
              <a:avLst/>
            </a:prstGeom>
            <a:noFill/>
          </p:spPr>
          <p:txBody>
            <a:bodyPr wrap="square" rtlCol="0">
              <a:spAutoFit/>
            </a:bodyPr>
            <a:lstStyle/>
            <a:p>
              <a:r>
                <a:rPr lang="en-US" sz="1100" b="1" dirty="0">
                  <a:solidFill>
                    <a:schemeClr val="bg1"/>
                  </a:solidFill>
                </a:rPr>
                <a:t>Scope of Use Cases</a:t>
              </a:r>
            </a:p>
          </p:txBody>
        </p:sp>
        <p:sp>
          <p:nvSpPr>
            <p:cNvPr id="9" name="TextBox 8">
              <a:extLst>
                <a:ext uri="{FF2B5EF4-FFF2-40B4-BE49-F238E27FC236}">
                  <a16:creationId xmlns:a16="http://schemas.microsoft.com/office/drawing/2014/main" id="{AC56725C-071C-9A4B-86BA-72760ED6950F}"/>
                </a:ext>
              </a:extLst>
            </p:cNvPr>
            <p:cNvSpPr txBox="1"/>
            <p:nvPr/>
          </p:nvSpPr>
          <p:spPr>
            <a:xfrm>
              <a:off x="3612178" y="1922198"/>
              <a:ext cx="1506405" cy="432960"/>
            </a:xfrm>
            <a:prstGeom prst="rect">
              <a:avLst/>
            </a:prstGeom>
            <a:noFill/>
          </p:spPr>
          <p:txBody>
            <a:bodyPr wrap="square" rtlCol="0">
              <a:spAutoFit/>
            </a:bodyPr>
            <a:lstStyle/>
            <a:p>
              <a:pPr algn="ctr"/>
              <a:r>
                <a:rPr lang="en-US" sz="1000" b="1" dirty="0">
                  <a:solidFill>
                    <a:schemeClr val="bg1"/>
                  </a:solidFill>
                </a:rPr>
                <a:t>Amazon SageMaker</a:t>
              </a:r>
            </a:p>
            <a:p>
              <a:pPr algn="ctr"/>
              <a:r>
                <a:rPr lang="en-US" sz="1000" b="1" dirty="0">
                  <a:solidFill>
                    <a:schemeClr val="accent1"/>
                  </a:solidFill>
                </a:rPr>
                <a:t>Algorithms</a:t>
              </a:r>
            </a:p>
          </p:txBody>
        </p:sp>
        <p:pic>
          <p:nvPicPr>
            <p:cNvPr id="10" name="Graphic 9">
              <a:extLst>
                <a:ext uri="{FF2B5EF4-FFF2-40B4-BE49-F238E27FC236}">
                  <a16:creationId xmlns:a16="http://schemas.microsoft.com/office/drawing/2014/main" id="{0F85473D-993F-2841-B313-797D02BB0B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09606" y="1385143"/>
              <a:ext cx="537055" cy="537055"/>
            </a:xfrm>
            <a:prstGeom prst="rect">
              <a:avLst/>
            </a:prstGeom>
          </p:spPr>
        </p:pic>
        <p:sp>
          <p:nvSpPr>
            <p:cNvPr id="15" name="TextBox 14">
              <a:extLst>
                <a:ext uri="{FF2B5EF4-FFF2-40B4-BE49-F238E27FC236}">
                  <a16:creationId xmlns:a16="http://schemas.microsoft.com/office/drawing/2014/main" id="{648DAA20-471D-C240-88F2-C91A544731CB}"/>
                </a:ext>
              </a:extLst>
            </p:cNvPr>
            <p:cNvSpPr txBox="1"/>
            <p:nvPr/>
          </p:nvSpPr>
          <p:spPr>
            <a:xfrm>
              <a:off x="1555381" y="2748647"/>
              <a:ext cx="2301904" cy="274763"/>
            </a:xfrm>
            <a:prstGeom prst="rect">
              <a:avLst/>
            </a:prstGeom>
            <a:noFill/>
          </p:spPr>
          <p:txBody>
            <a:bodyPr wrap="square" rtlCol="0">
              <a:spAutoFit/>
            </a:bodyPr>
            <a:lstStyle/>
            <a:p>
              <a:pPr algn="ctr"/>
              <a:r>
                <a:rPr lang="en-US" sz="1000" b="1" dirty="0">
                  <a:solidFill>
                    <a:schemeClr val="bg1"/>
                  </a:solidFill>
                </a:rPr>
                <a:t>Amazon Rekognition</a:t>
              </a:r>
            </a:p>
          </p:txBody>
        </p:sp>
        <p:pic>
          <p:nvPicPr>
            <p:cNvPr id="16" name="Graphic 15">
              <a:extLst>
                <a:ext uri="{FF2B5EF4-FFF2-40B4-BE49-F238E27FC236}">
                  <a16:creationId xmlns:a16="http://schemas.microsoft.com/office/drawing/2014/main" id="{D17D9FA4-6053-8D47-86C7-30AEB1237F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1132" y="2193194"/>
              <a:ext cx="520864" cy="520864"/>
            </a:xfrm>
            <a:prstGeom prst="rect">
              <a:avLst/>
            </a:prstGeom>
          </p:spPr>
        </p:pic>
        <p:sp>
          <p:nvSpPr>
            <p:cNvPr id="17" name="TextBox 16">
              <a:extLst>
                <a:ext uri="{FF2B5EF4-FFF2-40B4-BE49-F238E27FC236}">
                  <a16:creationId xmlns:a16="http://schemas.microsoft.com/office/drawing/2014/main" id="{74E1B141-36B6-5F48-A60F-BF81F7E3148B}"/>
                </a:ext>
              </a:extLst>
            </p:cNvPr>
            <p:cNvSpPr txBox="1"/>
            <p:nvPr/>
          </p:nvSpPr>
          <p:spPr>
            <a:xfrm>
              <a:off x="5159260" y="1050704"/>
              <a:ext cx="1506405" cy="766005"/>
            </a:xfrm>
            <a:prstGeom prst="rect">
              <a:avLst/>
            </a:prstGeom>
            <a:noFill/>
          </p:spPr>
          <p:txBody>
            <a:bodyPr wrap="square" rtlCol="0">
              <a:spAutoFit/>
            </a:bodyPr>
            <a:lstStyle/>
            <a:p>
              <a:pPr algn="ctr"/>
              <a:r>
                <a:rPr lang="en-US" sz="1000" b="1" dirty="0">
                  <a:solidFill>
                    <a:schemeClr val="bg1"/>
                  </a:solidFill>
                </a:rPr>
                <a:t>Amazon SageMaker</a:t>
              </a:r>
            </a:p>
            <a:p>
              <a:pPr algn="ctr"/>
              <a:r>
                <a:rPr lang="en-US" sz="1000" b="1" dirty="0">
                  <a:solidFill>
                    <a:schemeClr val="accent1"/>
                  </a:solidFill>
                </a:rPr>
                <a:t>“Bring Your Own Script”</a:t>
              </a:r>
            </a:p>
            <a:p>
              <a:pPr algn="ctr"/>
              <a:endParaRPr lang="en-US" sz="1000" b="1" dirty="0">
                <a:solidFill>
                  <a:schemeClr val="bg1"/>
                </a:solidFill>
              </a:endParaRPr>
            </a:p>
          </p:txBody>
        </p:sp>
        <p:pic>
          <p:nvPicPr>
            <p:cNvPr id="18" name="Graphic 17">
              <a:extLst>
                <a:ext uri="{FF2B5EF4-FFF2-40B4-BE49-F238E27FC236}">
                  <a16:creationId xmlns:a16="http://schemas.microsoft.com/office/drawing/2014/main" id="{2CAD2DA3-5AC1-E54D-97BF-633ECE858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3616" y="340431"/>
              <a:ext cx="537055" cy="537055"/>
            </a:xfrm>
            <a:prstGeom prst="rect">
              <a:avLst/>
            </a:prstGeom>
          </p:spPr>
        </p:pic>
        <p:pic>
          <p:nvPicPr>
            <p:cNvPr id="19" name="Picture 18">
              <a:extLst>
                <a:ext uri="{FF2B5EF4-FFF2-40B4-BE49-F238E27FC236}">
                  <a16:creationId xmlns:a16="http://schemas.microsoft.com/office/drawing/2014/main" id="{FA44B7A3-FCE7-2C48-B267-B5E21B7C3235}"/>
                </a:ext>
              </a:extLst>
            </p:cNvPr>
            <p:cNvPicPr>
              <a:picLocks noChangeAspect="1"/>
            </p:cNvPicPr>
            <p:nvPr/>
          </p:nvPicPr>
          <p:blipFill>
            <a:blip r:embed="rId6"/>
            <a:stretch>
              <a:fillRect/>
            </a:stretch>
          </p:blipFill>
          <p:spPr>
            <a:xfrm>
              <a:off x="2283426" y="1764078"/>
              <a:ext cx="1189698" cy="149460"/>
            </a:xfrm>
            <a:prstGeom prst="rect">
              <a:avLst/>
            </a:prstGeom>
          </p:spPr>
        </p:pic>
        <p:sp>
          <p:nvSpPr>
            <p:cNvPr id="20" name="Rectangle 19">
              <a:extLst>
                <a:ext uri="{FF2B5EF4-FFF2-40B4-BE49-F238E27FC236}">
                  <a16:creationId xmlns:a16="http://schemas.microsoft.com/office/drawing/2014/main" id="{360747B2-97A4-974B-B8CB-B0786E795111}"/>
                </a:ext>
              </a:extLst>
            </p:cNvPr>
            <p:cNvSpPr/>
            <p:nvPr/>
          </p:nvSpPr>
          <p:spPr>
            <a:xfrm>
              <a:off x="2189466" y="546524"/>
              <a:ext cx="1557219" cy="549525"/>
            </a:xfrm>
            <a:prstGeom prst="rect">
              <a:avLst/>
            </a:prstGeom>
          </p:spPr>
          <p:txBody>
            <a:bodyPr wrap="none">
              <a:spAutoFit/>
            </a:bodyPr>
            <a:lstStyle/>
            <a:p>
              <a:pPr marL="285750" indent="-285750">
                <a:buFont typeface="Arial" panose="020B0604020202020204" pitchFamily="34" charset="0"/>
                <a:buChar char="•"/>
              </a:pPr>
              <a:r>
                <a:rPr lang="en-US" sz="900" b="1" dirty="0">
                  <a:solidFill>
                    <a:schemeClr val="accent1"/>
                  </a:solidFill>
                </a:rPr>
                <a:t>Object Detection, </a:t>
              </a:r>
            </a:p>
            <a:p>
              <a:pPr marL="285750" indent="-285750">
                <a:buFont typeface="Arial" panose="020B0604020202020204" pitchFamily="34" charset="0"/>
                <a:buChar char="•"/>
              </a:pPr>
              <a:r>
                <a:rPr lang="en-US" sz="900" b="1" dirty="0">
                  <a:solidFill>
                    <a:schemeClr val="accent1"/>
                  </a:solidFill>
                </a:rPr>
                <a:t>Segmentation, </a:t>
              </a:r>
            </a:p>
            <a:p>
              <a:pPr marL="285750" indent="-285750">
                <a:buFont typeface="Arial" panose="020B0604020202020204" pitchFamily="34" charset="0"/>
                <a:buChar char="•"/>
              </a:pPr>
              <a:r>
                <a:rPr lang="en-US" sz="900" b="1" dirty="0">
                  <a:solidFill>
                    <a:schemeClr val="accent1"/>
                  </a:solidFill>
                </a:rPr>
                <a:t>Classification…</a:t>
              </a:r>
            </a:p>
          </p:txBody>
        </p:sp>
        <p:cxnSp>
          <p:nvCxnSpPr>
            <p:cNvPr id="22" name="Straight Connector 21">
              <a:extLst>
                <a:ext uri="{FF2B5EF4-FFF2-40B4-BE49-F238E27FC236}">
                  <a16:creationId xmlns:a16="http://schemas.microsoft.com/office/drawing/2014/main" id="{0CEBD4F8-882C-0944-93A0-63E3EA881BAB}"/>
                </a:ext>
              </a:extLst>
            </p:cNvPr>
            <p:cNvCxnSpPr>
              <a:cxnSpLocks/>
            </p:cNvCxnSpPr>
            <p:nvPr/>
          </p:nvCxnSpPr>
          <p:spPr>
            <a:xfrm>
              <a:off x="3605714" y="903568"/>
              <a:ext cx="703735" cy="530138"/>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8D1A1E8-ED77-824F-B78B-051A7C8D9C89}"/>
                </a:ext>
              </a:extLst>
            </p:cNvPr>
            <p:cNvCxnSpPr>
              <a:cxnSpLocks/>
            </p:cNvCxnSpPr>
            <p:nvPr/>
          </p:nvCxnSpPr>
          <p:spPr>
            <a:xfrm flipV="1">
              <a:off x="3257878" y="1653671"/>
              <a:ext cx="991907" cy="78670"/>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4F8F2FA-B71B-854F-A3E5-6FDA9B831677}"/>
                </a:ext>
              </a:extLst>
            </p:cNvPr>
            <p:cNvCxnSpPr>
              <a:cxnSpLocks/>
            </p:cNvCxnSpPr>
            <p:nvPr/>
          </p:nvCxnSpPr>
          <p:spPr>
            <a:xfrm flipV="1">
              <a:off x="2651564" y="3010257"/>
              <a:ext cx="0" cy="779622"/>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3AC0434-9B20-764D-9DA9-C3F78E0096C2}"/>
                </a:ext>
              </a:extLst>
            </p:cNvPr>
            <p:cNvSpPr txBox="1"/>
            <p:nvPr/>
          </p:nvSpPr>
          <p:spPr>
            <a:xfrm>
              <a:off x="1720643" y="3838758"/>
              <a:ext cx="1884236" cy="399655"/>
            </a:xfrm>
            <a:prstGeom prst="rect">
              <a:avLst/>
            </a:prstGeom>
            <a:noFill/>
          </p:spPr>
          <p:txBody>
            <a:bodyPr wrap="square" rtlCol="0">
              <a:spAutoFit/>
            </a:bodyPr>
            <a:lstStyle/>
            <a:p>
              <a:r>
                <a:rPr lang="en-US" sz="900" dirty="0">
                  <a:solidFill>
                    <a:schemeClr val="bg1"/>
                  </a:solidFill>
                </a:rPr>
                <a:t>Fully managed APIs. </a:t>
              </a:r>
              <a:r>
                <a:rPr lang="en-US" sz="900" b="1" dirty="0">
                  <a:solidFill>
                    <a:schemeClr val="bg1"/>
                  </a:solidFill>
                </a:rPr>
                <a:t>No ML development required</a:t>
              </a:r>
            </a:p>
          </p:txBody>
        </p:sp>
        <p:cxnSp>
          <p:nvCxnSpPr>
            <p:cNvPr id="30" name="Straight Connector 29">
              <a:extLst>
                <a:ext uri="{FF2B5EF4-FFF2-40B4-BE49-F238E27FC236}">
                  <a16:creationId xmlns:a16="http://schemas.microsoft.com/office/drawing/2014/main" id="{193F312E-DA81-F04E-81C4-382FD35CB434}"/>
                </a:ext>
              </a:extLst>
            </p:cNvPr>
            <p:cNvCxnSpPr>
              <a:cxnSpLocks/>
            </p:cNvCxnSpPr>
            <p:nvPr/>
          </p:nvCxnSpPr>
          <p:spPr>
            <a:xfrm flipV="1">
              <a:off x="4386580" y="2362200"/>
              <a:ext cx="0" cy="1779912"/>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F6F41F2-6746-5144-BFE2-D6311F004B96}"/>
                </a:ext>
              </a:extLst>
            </p:cNvPr>
            <p:cNvCxnSpPr>
              <a:cxnSpLocks/>
            </p:cNvCxnSpPr>
            <p:nvPr/>
          </p:nvCxnSpPr>
          <p:spPr>
            <a:xfrm flipV="1">
              <a:off x="5961164" y="1636992"/>
              <a:ext cx="12521" cy="2263710"/>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B45EF0D4-B74F-D24A-9AA6-27F05341FCA0}"/>
                </a:ext>
              </a:extLst>
            </p:cNvPr>
            <p:cNvSpPr txBox="1"/>
            <p:nvPr/>
          </p:nvSpPr>
          <p:spPr>
            <a:xfrm>
              <a:off x="3075544" y="4306181"/>
              <a:ext cx="2346812" cy="399655"/>
            </a:xfrm>
            <a:prstGeom prst="rect">
              <a:avLst/>
            </a:prstGeom>
            <a:noFill/>
          </p:spPr>
          <p:txBody>
            <a:bodyPr wrap="square" rtlCol="0">
              <a:spAutoFit/>
            </a:bodyPr>
            <a:lstStyle/>
            <a:p>
              <a:r>
                <a:rPr lang="en-US" sz="900" dirty="0">
                  <a:solidFill>
                    <a:schemeClr val="bg1"/>
                  </a:solidFill>
                </a:rPr>
                <a:t>Full control over data sets, and hyperparameter tuning. </a:t>
              </a:r>
              <a:r>
                <a:rPr lang="en-US" sz="900" b="1" dirty="0">
                  <a:solidFill>
                    <a:schemeClr val="bg1"/>
                  </a:solidFill>
                </a:rPr>
                <a:t>No coding.</a:t>
              </a:r>
              <a:r>
                <a:rPr lang="en-US" sz="900" dirty="0">
                  <a:solidFill>
                    <a:schemeClr val="bg1"/>
                  </a:solidFill>
                </a:rPr>
                <a:t> </a:t>
              </a:r>
            </a:p>
          </p:txBody>
        </p:sp>
        <p:sp>
          <p:nvSpPr>
            <p:cNvPr id="38" name="TextBox 37">
              <a:extLst>
                <a:ext uri="{FF2B5EF4-FFF2-40B4-BE49-F238E27FC236}">
                  <a16:creationId xmlns:a16="http://schemas.microsoft.com/office/drawing/2014/main" id="{CBDB59E2-E312-1442-938A-B2DDF910EC81}"/>
                </a:ext>
              </a:extLst>
            </p:cNvPr>
            <p:cNvSpPr txBox="1"/>
            <p:nvPr/>
          </p:nvSpPr>
          <p:spPr>
            <a:xfrm>
              <a:off x="5278296" y="3988506"/>
              <a:ext cx="2093848" cy="999138"/>
            </a:xfrm>
            <a:prstGeom prst="rect">
              <a:avLst/>
            </a:prstGeom>
            <a:noFill/>
          </p:spPr>
          <p:txBody>
            <a:bodyPr wrap="square" rtlCol="0">
              <a:spAutoFit/>
            </a:bodyPr>
            <a:lstStyle/>
            <a:p>
              <a:r>
                <a:rPr lang="en-US" sz="900" dirty="0">
                  <a:solidFill>
                    <a:schemeClr val="bg1"/>
                  </a:solidFill>
                </a:rPr>
                <a:t>Full control over running TensorFlow, </a:t>
              </a:r>
              <a:r>
                <a:rPr lang="en-US" sz="900" dirty="0" err="1">
                  <a:solidFill>
                    <a:schemeClr val="bg1"/>
                  </a:solidFill>
                </a:rPr>
                <a:t>PyTorch</a:t>
              </a:r>
              <a:r>
                <a:rPr lang="en-US" sz="900" dirty="0">
                  <a:solidFill>
                    <a:schemeClr val="bg1"/>
                  </a:solidFill>
                </a:rPr>
                <a:t>, </a:t>
              </a:r>
              <a:r>
                <a:rPr lang="en-US" sz="900" dirty="0" err="1">
                  <a:solidFill>
                    <a:schemeClr val="bg1"/>
                  </a:solidFill>
                </a:rPr>
                <a:t>MXNet</a:t>
              </a:r>
              <a:r>
                <a:rPr lang="en-US" sz="900" dirty="0">
                  <a:solidFill>
                    <a:schemeClr val="bg1"/>
                  </a:solidFill>
                </a:rPr>
                <a:t>, </a:t>
              </a:r>
              <a:r>
                <a:rPr lang="en-US" sz="900" dirty="0" err="1">
                  <a:solidFill>
                    <a:schemeClr val="bg1"/>
                  </a:solidFill>
                </a:rPr>
                <a:t>Sklearn</a:t>
              </a:r>
              <a:r>
                <a:rPr lang="en-US" sz="900" dirty="0">
                  <a:solidFill>
                    <a:schemeClr val="bg1"/>
                  </a:solidFill>
                </a:rPr>
                <a:t>… scripts.</a:t>
              </a:r>
              <a:endParaRPr lang="en-US" sz="900" b="1" dirty="0">
                <a:solidFill>
                  <a:schemeClr val="bg1"/>
                </a:solidFill>
              </a:endParaRPr>
            </a:p>
            <a:p>
              <a:r>
                <a:rPr lang="en-US" sz="900" b="1" dirty="0">
                  <a:solidFill>
                    <a:schemeClr val="bg1"/>
                  </a:solidFill>
                </a:rPr>
                <a:t>No need for managing SageMaker compliant containers</a:t>
              </a:r>
              <a:r>
                <a:rPr lang="en-US" sz="900" dirty="0">
                  <a:solidFill>
                    <a:schemeClr val="bg1"/>
                  </a:solidFill>
                </a:rPr>
                <a:t>. </a:t>
              </a:r>
              <a:endParaRPr lang="en-US" sz="1200" dirty="0">
                <a:solidFill>
                  <a:schemeClr val="bg1"/>
                </a:solidFill>
              </a:endParaRPr>
            </a:p>
          </p:txBody>
        </p:sp>
        <p:sp>
          <p:nvSpPr>
            <p:cNvPr id="40" name="TextBox 39">
              <a:extLst>
                <a:ext uri="{FF2B5EF4-FFF2-40B4-BE49-F238E27FC236}">
                  <a16:creationId xmlns:a16="http://schemas.microsoft.com/office/drawing/2014/main" id="{2432DE65-8B6C-F74D-BA9C-6CDA9B1497F3}"/>
                </a:ext>
              </a:extLst>
            </p:cNvPr>
            <p:cNvSpPr txBox="1"/>
            <p:nvPr/>
          </p:nvSpPr>
          <p:spPr>
            <a:xfrm>
              <a:off x="6618940" y="828797"/>
              <a:ext cx="1506405" cy="766005"/>
            </a:xfrm>
            <a:prstGeom prst="rect">
              <a:avLst/>
            </a:prstGeom>
            <a:noFill/>
          </p:spPr>
          <p:txBody>
            <a:bodyPr wrap="square" rtlCol="0">
              <a:spAutoFit/>
            </a:bodyPr>
            <a:lstStyle/>
            <a:p>
              <a:pPr algn="ctr"/>
              <a:r>
                <a:rPr lang="en-US" sz="1000" b="1" dirty="0">
                  <a:solidFill>
                    <a:schemeClr val="bg1"/>
                  </a:solidFill>
                </a:rPr>
                <a:t>Amazon SageMaker</a:t>
              </a:r>
            </a:p>
            <a:p>
              <a:pPr algn="ctr"/>
              <a:r>
                <a:rPr lang="en-US" sz="1000" b="1" dirty="0">
                  <a:solidFill>
                    <a:schemeClr val="accent1"/>
                  </a:solidFill>
                </a:rPr>
                <a:t>“Bring Your Own Algorithm”</a:t>
              </a:r>
            </a:p>
            <a:p>
              <a:pPr algn="ctr"/>
              <a:endParaRPr lang="en-US" sz="1000" b="1" dirty="0">
                <a:solidFill>
                  <a:schemeClr val="bg1"/>
                </a:solidFill>
              </a:endParaRPr>
            </a:p>
          </p:txBody>
        </p:sp>
        <p:pic>
          <p:nvPicPr>
            <p:cNvPr id="41" name="Graphic 40">
              <a:extLst>
                <a:ext uri="{FF2B5EF4-FFF2-40B4-BE49-F238E27FC236}">
                  <a16:creationId xmlns:a16="http://schemas.microsoft.com/office/drawing/2014/main" id="{FC3A57CB-10AC-974E-89FC-78C36BEE75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2031" y="436154"/>
              <a:ext cx="537055" cy="537055"/>
            </a:xfrm>
            <a:prstGeom prst="rect">
              <a:avLst/>
            </a:prstGeom>
          </p:spPr>
        </p:pic>
        <p:cxnSp>
          <p:nvCxnSpPr>
            <p:cNvPr id="42" name="Straight Connector 41">
              <a:extLst>
                <a:ext uri="{FF2B5EF4-FFF2-40B4-BE49-F238E27FC236}">
                  <a16:creationId xmlns:a16="http://schemas.microsoft.com/office/drawing/2014/main" id="{EC1015CA-F591-CA44-985A-6BDB265586FA}"/>
                </a:ext>
              </a:extLst>
            </p:cNvPr>
            <p:cNvCxnSpPr>
              <a:cxnSpLocks/>
            </p:cNvCxnSpPr>
            <p:nvPr/>
          </p:nvCxnSpPr>
          <p:spPr>
            <a:xfrm flipV="1">
              <a:off x="7348590" y="1435931"/>
              <a:ext cx="23552" cy="2394280"/>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90DF9B6-6426-9140-B7A7-8BDA038289D1}"/>
                </a:ext>
              </a:extLst>
            </p:cNvPr>
            <p:cNvSpPr txBox="1"/>
            <p:nvPr/>
          </p:nvSpPr>
          <p:spPr>
            <a:xfrm>
              <a:off x="7127123" y="3841725"/>
              <a:ext cx="2093848" cy="449612"/>
            </a:xfrm>
            <a:prstGeom prst="rect">
              <a:avLst/>
            </a:prstGeom>
            <a:noFill/>
          </p:spPr>
          <p:txBody>
            <a:bodyPr wrap="square" rtlCol="0">
              <a:spAutoFit/>
            </a:bodyPr>
            <a:lstStyle/>
            <a:p>
              <a:r>
                <a:rPr lang="en-US" sz="1000" dirty="0">
                  <a:solidFill>
                    <a:schemeClr val="bg1"/>
                  </a:solidFill>
                </a:rPr>
                <a:t>Integrate any algorithm </a:t>
              </a:r>
              <a:r>
                <a:rPr lang="en-US" sz="1000" b="1" dirty="0">
                  <a:solidFill>
                    <a:schemeClr val="bg1"/>
                  </a:solidFill>
                </a:rPr>
                <a:t>and benefit from automation.</a:t>
              </a:r>
              <a:endParaRPr lang="en-US" sz="1400" dirty="0">
                <a:solidFill>
                  <a:schemeClr val="bg1"/>
                </a:solidFill>
              </a:endParaRPr>
            </a:p>
          </p:txBody>
        </p:sp>
      </p:grpSp>
      <p:sp>
        <p:nvSpPr>
          <p:cNvPr id="53" name="Title 1">
            <a:extLst>
              <a:ext uri="{FF2B5EF4-FFF2-40B4-BE49-F238E27FC236}">
                <a16:creationId xmlns:a16="http://schemas.microsoft.com/office/drawing/2014/main" id="{07F589A2-2364-EB4D-ACB8-73DDF3023348}"/>
              </a:ext>
            </a:extLst>
          </p:cNvPr>
          <p:cNvSpPr txBox="1">
            <a:spLocks/>
          </p:cNvSpPr>
          <p:nvPr/>
        </p:nvSpPr>
        <p:spPr>
          <a:xfrm>
            <a:off x="188600" y="50196"/>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Cd" panose="020B0606020204020204" pitchFamily="34" charset="0"/>
                <a:ea typeface="Amazon Ember Cd" panose="020B0606020204020204" pitchFamily="34" charset="0"/>
                <a:cs typeface="Amazon Ember Cd" panose="020B0606020204020204" pitchFamily="34" charset="0"/>
              </a:rPr>
              <a:t>Select the Right Strategy</a:t>
            </a:r>
          </a:p>
        </p:txBody>
      </p:sp>
    </p:spTree>
    <p:extLst>
      <p:ext uri="{BB962C8B-B14F-4D97-AF65-F5344CB8AC3E}">
        <p14:creationId xmlns:p14="http://schemas.microsoft.com/office/powerpoint/2010/main" val="68380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C91275-75C6-7D4A-ADAE-16F2550015C0}"/>
              </a:ext>
            </a:extLst>
          </p:cNvPr>
          <p:cNvPicPr>
            <a:picLocks noChangeAspect="1"/>
          </p:cNvPicPr>
          <p:nvPr/>
        </p:nvPicPr>
        <p:blipFill>
          <a:blip r:embed="rId3"/>
          <a:stretch>
            <a:fillRect/>
          </a:stretch>
        </p:blipFill>
        <p:spPr>
          <a:xfrm>
            <a:off x="0" y="792698"/>
            <a:ext cx="9162206" cy="3354299"/>
          </a:xfrm>
          <a:prstGeom prst="rect">
            <a:avLst/>
          </a:prstGeom>
        </p:spPr>
      </p:pic>
      <p:sp>
        <p:nvSpPr>
          <p:cNvPr id="4" name="Rectangle 3">
            <a:extLst>
              <a:ext uri="{FF2B5EF4-FFF2-40B4-BE49-F238E27FC236}">
                <a16:creationId xmlns:a16="http://schemas.microsoft.com/office/drawing/2014/main" id="{A93F52B9-A8DA-B747-82E9-04AC3C675768}"/>
              </a:ext>
            </a:extLst>
          </p:cNvPr>
          <p:cNvSpPr/>
          <p:nvPr/>
        </p:nvSpPr>
        <p:spPr>
          <a:xfrm>
            <a:off x="3753777" y="1061884"/>
            <a:ext cx="625040" cy="598630"/>
          </a:xfrm>
          <a:prstGeom prst="rect">
            <a:avLst/>
          </a:prstGeom>
          <a:noFill/>
          <a:ln w="4762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E20FD8F-A8BD-854B-BC6D-CAC8576BF8AF}"/>
              </a:ext>
            </a:extLst>
          </p:cNvPr>
          <p:cNvSpPr/>
          <p:nvPr/>
        </p:nvSpPr>
        <p:spPr>
          <a:xfrm>
            <a:off x="3104609" y="1007667"/>
            <a:ext cx="1703632" cy="3354299"/>
          </a:xfrm>
          <a:prstGeom prst="rect">
            <a:avLst/>
          </a:prstGeom>
          <a:noFill/>
          <a:ln w="4762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78D708-3C21-7241-9B1D-B106D6858180}"/>
              </a:ext>
            </a:extLst>
          </p:cNvPr>
          <p:cNvSpPr txBox="1"/>
          <p:nvPr/>
        </p:nvSpPr>
        <p:spPr>
          <a:xfrm>
            <a:off x="1957589" y="2315958"/>
            <a:ext cx="1596980" cy="307777"/>
          </a:xfrm>
          <a:prstGeom prst="rect">
            <a:avLst/>
          </a:prstGeom>
          <a:noFill/>
        </p:spPr>
        <p:txBody>
          <a:bodyPr wrap="square" rtlCol="0">
            <a:spAutoFit/>
          </a:bodyPr>
          <a:lstStyle/>
          <a:p>
            <a:r>
              <a:rPr lang="en-US" sz="1400" b="1" dirty="0">
                <a:solidFill>
                  <a:schemeClr val="bg1"/>
                </a:solidFill>
              </a:rPr>
              <a:t>COMPLIANT</a:t>
            </a:r>
          </a:p>
        </p:txBody>
      </p:sp>
      <p:sp>
        <p:nvSpPr>
          <p:cNvPr id="7" name="Oval 6">
            <a:extLst>
              <a:ext uri="{FF2B5EF4-FFF2-40B4-BE49-F238E27FC236}">
                <a16:creationId xmlns:a16="http://schemas.microsoft.com/office/drawing/2014/main" id="{7AB23958-C697-C14A-9DC3-93515790A9D3}"/>
              </a:ext>
            </a:extLst>
          </p:cNvPr>
          <p:cNvSpPr/>
          <p:nvPr/>
        </p:nvSpPr>
        <p:spPr>
          <a:xfrm>
            <a:off x="1742527" y="2360375"/>
            <a:ext cx="231819" cy="218941"/>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7D4406B-641F-FE47-B0B2-97707D5A17CA}"/>
              </a:ext>
            </a:extLst>
          </p:cNvPr>
          <p:cNvSpPr txBox="1"/>
          <p:nvPr/>
        </p:nvSpPr>
        <p:spPr>
          <a:xfrm>
            <a:off x="1957589" y="3951156"/>
            <a:ext cx="1596980" cy="307777"/>
          </a:xfrm>
          <a:prstGeom prst="rect">
            <a:avLst/>
          </a:prstGeom>
          <a:noFill/>
        </p:spPr>
        <p:txBody>
          <a:bodyPr wrap="square" rtlCol="0">
            <a:spAutoFit/>
          </a:bodyPr>
          <a:lstStyle/>
          <a:p>
            <a:r>
              <a:rPr lang="en-US" sz="1400" b="1" dirty="0">
                <a:solidFill>
                  <a:schemeClr val="bg1"/>
                </a:solidFill>
              </a:rPr>
              <a:t>DAVE</a:t>
            </a:r>
          </a:p>
        </p:txBody>
      </p:sp>
      <p:sp>
        <p:nvSpPr>
          <p:cNvPr id="9" name="TextBox 8">
            <a:extLst>
              <a:ext uri="{FF2B5EF4-FFF2-40B4-BE49-F238E27FC236}">
                <a16:creationId xmlns:a16="http://schemas.microsoft.com/office/drawing/2014/main" id="{2080ECA0-46F5-1B4A-A55B-F5AA23B8D9AD}"/>
              </a:ext>
            </a:extLst>
          </p:cNvPr>
          <p:cNvSpPr txBox="1"/>
          <p:nvPr/>
        </p:nvSpPr>
        <p:spPr>
          <a:xfrm>
            <a:off x="6333750" y="3497862"/>
            <a:ext cx="1596980" cy="307777"/>
          </a:xfrm>
          <a:prstGeom prst="rect">
            <a:avLst/>
          </a:prstGeom>
          <a:noFill/>
        </p:spPr>
        <p:txBody>
          <a:bodyPr wrap="square" rtlCol="0">
            <a:spAutoFit/>
          </a:bodyPr>
          <a:lstStyle/>
          <a:p>
            <a:r>
              <a:rPr lang="en-US" sz="1400" b="1" dirty="0">
                <a:solidFill>
                  <a:schemeClr val="bg1"/>
                </a:solidFill>
              </a:rPr>
              <a:t>JOHN</a:t>
            </a:r>
          </a:p>
        </p:txBody>
      </p:sp>
      <p:cxnSp>
        <p:nvCxnSpPr>
          <p:cNvPr id="10" name="Curved Connector 9">
            <a:extLst>
              <a:ext uri="{FF2B5EF4-FFF2-40B4-BE49-F238E27FC236}">
                <a16:creationId xmlns:a16="http://schemas.microsoft.com/office/drawing/2014/main" id="{AD953116-C977-3E42-98B9-ABD767B2E717}"/>
              </a:ext>
            </a:extLst>
          </p:cNvPr>
          <p:cNvCxnSpPr>
            <a:cxnSpLocks/>
            <a:stCxn id="8" idx="1"/>
          </p:cNvCxnSpPr>
          <p:nvPr/>
        </p:nvCxnSpPr>
        <p:spPr>
          <a:xfrm rot="10800000" flipH="1">
            <a:off x="1957588" y="3365779"/>
            <a:ext cx="1110395" cy="739266"/>
          </a:xfrm>
          <a:prstGeom prst="curvedConnector3">
            <a:avLst>
              <a:gd name="adj1" fmla="val -110422"/>
            </a:avLst>
          </a:prstGeom>
          <a:ln>
            <a:prstDash val="dash"/>
          </a:ln>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49C6C104-82A9-814F-A996-9BA037277EDF}"/>
              </a:ext>
            </a:extLst>
          </p:cNvPr>
          <p:cNvCxnSpPr>
            <a:cxnSpLocks/>
            <a:stCxn id="39" idx="5"/>
          </p:cNvCxnSpPr>
          <p:nvPr/>
        </p:nvCxnSpPr>
        <p:spPr>
          <a:xfrm rot="5400000" flipH="1" flipV="1">
            <a:off x="8036072" y="2738014"/>
            <a:ext cx="321118" cy="1733042"/>
          </a:xfrm>
          <a:prstGeom prst="curvedConnector4">
            <a:avLst>
              <a:gd name="adj1" fmla="val -71189"/>
              <a:gd name="adj2" fmla="val 99154"/>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AE8F5B38-F6F0-5E42-A1E7-3886E8D31B48}"/>
              </a:ext>
            </a:extLst>
          </p:cNvPr>
          <p:cNvSpPr/>
          <p:nvPr/>
        </p:nvSpPr>
        <p:spPr>
          <a:xfrm>
            <a:off x="1742527" y="4009146"/>
            <a:ext cx="231819" cy="218941"/>
          </a:xfrm>
          <a:prstGeom prst="ellipse">
            <a:avLst/>
          </a:prstGeom>
          <a:solidFill>
            <a:srgbClr val="FFA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1A38C736-0B91-DD4F-BF64-54522A64662C}"/>
              </a:ext>
            </a:extLst>
          </p:cNvPr>
          <p:cNvSpPr/>
          <p:nvPr/>
        </p:nvSpPr>
        <p:spPr>
          <a:xfrm>
            <a:off x="7132240" y="3578216"/>
            <a:ext cx="231819" cy="218941"/>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itle 1">
            <a:extLst>
              <a:ext uri="{FF2B5EF4-FFF2-40B4-BE49-F238E27FC236}">
                <a16:creationId xmlns:a16="http://schemas.microsoft.com/office/drawing/2014/main" id="{7BF22AAD-2796-8448-B270-8E21B5CAD489}"/>
              </a:ext>
            </a:extLst>
          </p:cNvPr>
          <p:cNvSpPr txBox="1">
            <a:spLocks/>
          </p:cNvSpPr>
          <p:nvPr/>
        </p:nvSpPr>
        <p:spPr>
          <a:xfrm>
            <a:off x="53706" y="106778"/>
            <a:ext cx="9143999" cy="54574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r>
              <a:rPr lang="en-US" sz="2800" b="0" dirty="0">
                <a:gradFill>
                  <a:gsLst>
                    <a:gs pos="0">
                      <a:schemeClr val="bg1"/>
                    </a:gs>
                    <a:gs pos="100000">
                      <a:schemeClr val="bg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Right Tool for the Use Case</a:t>
            </a:r>
          </a:p>
        </p:txBody>
      </p:sp>
      <p:sp>
        <p:nvSpPr>
          <p:cNvPr id="47" name="TextBox 46">
            <a:extLst>
              <a:ext uri="{FF2B5EF4-FFF2-40B4-BE49-F238E27FC236}">
                <a16:creationId xmlns:a16="http://schemas.microsoft.com/office/drawing/2014/main" id="{95400E95-3676-6344-A338-E87A618A1688}"/>
              </a:ext>
            </a:extLst>
          </p:cNvPr>
          <p:cNvSpPr txBox="1"/>
          <p:nvPr/>
        </p:nvSpPr>
        <p:spPr>
          <a:xfrm>
            <a:off x="7848562" y="3335492"/>
            <a:ext cx="1596980" cy="461665"/>
          </a:xfrm>
          <a:prstGeom prst="rect">
            <a:avLst/>
          </a:prstGeom>
          <a:noFill/>
        </p:spPr>
        <p:txBody>
          <a:bodyPr wrap="square" rtlCol="0">
            <a:spAutoFit/>
          </a:bodyPr>
          <a:lstStyle/>
          <a:p>
            <a:r>
              <a:rPr lang="en-US" sz="1200" b="1" dirty="0">
                <a:solidFill>
                  <a:schemeClr val="bg1"/>
                </a:solidFill>
              </a:rPr>
              <a:t>PEOPLE TRACKING</a:t>
            </a:r>
          </a:p>
        </p:txBody>
      </p:sp>
      <p:sp>
        <p:nvSpPr>
          <p:cNvPr id="16" name="TextBox 15">
            <a:extLst>
              <a:ext uri="{FF2B5EF4-FFF2-40B4-BE49-F238E27FC236}">
                <a16:creationId xmlns:a16="http://schemas.microsoft.com/office/drawing/2014/main" id="{BF84759A-AB1C-5D43-B2A0-E4A17243CA96}"/>
              </a:ext>
            </a:extLst>
          </p:cNvPr>
          <p:cNvSpPr txBox="1"/>
          <p:nvPr/>
        </p:nvSpPr>
        <p:spPr>
          <a:xfrm>
            <a:off x="5139885" y="2520963"/>
            <a:ext cx="2907577" cy="276999"/>
          </a:xfrm>
          <a:prstGeom prst="rect">
            <a:avLst/>
          </a:prstGeom>
          <a:noFill/>
        </p:spPr>
        <p:txBody>
          <a:bodyPr wrap="square" rtlCol="0">
            <a:spAutoFit/>
          </a:bodyPr>
          <a:lstStyle/>
          <a:p>
            <a:pPr algn="ctr"/>
            <a:r>
              <a:rPr lang="en-US" sz="1200" b="1" dirty="0">
                <a:solidFill>
                  <a:schemeClr val="bg1"/>
                </a:solidFill>
              </a:rPr>
              <a:t>Amazon Rekognition</a:t>
            </a:r>
          </a:p>
        </p:txBody>
      </p:sp>
      <p:pic>
        <p:nvPicPr>
          <p:cNvPr id="17" name="Graphic 16">
            <a:extLst>
              <a:ext uri="{FF2B5EF4-FFF2-40B4-BE49-F238E27FC236}">
                <a16:creationId xmlns:a16="http://schemas.microsoft.com/office/drawing/2014/main" id="{078C1694-80E4-CE46-B5DA-9BF284754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9289" y="1769365"/>
            <a:ext cx="748767" cy="740952"/>
          </a:xfrm>
          <a:prstGeom prst="rect">
            <a:avLst/>
          </a:prstGeom>
        </p:spPr>
      </p:pic>
      <p:cxnSp>
        <p:nvCxnSpPr>
          <p:cNvPr id="18" name="Straight Connector 17">
            <a:extLst>
              <a:ext uri="{FF2B5EF4-FFF2-40B4-BE49-F238E27FC236}">
                <a16:creationId xmlns:a16="http://schemas.microsoft.com/office/drawing/2014/main" id="{E0510DF9-1D6A-3847-BC3D-CFEACDF77E26}"/>
              </a:ext>
            </a:extLst>
          </p:cNvPr>
          <p:cNvCxnSpPr>
            <a:cxnSpLocks/>
            <a:endCxn id="17" idx="3"/>
          </p:cNvCxnSpPr>
          <p:nvPr/>
        </p:nvCxnSpPr>
        <p:spPr>
          <a:xfrm flipH="1" flipV="1">
            <a:off x="6968056" y="2139841"/>
            <a:ext cx="1347224" cy="1192199"/>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E40583D-7442-AB46-A1D8-375AAF8F1D09}"/>
              </a:ext>
            </a:extLst>
          </p:cNvPr>
          <p:cNvCxnSpPr>
            <a:cxnSpLocks/>
          </p:cNvCxnSpPr>
          <p:nvPr/>
        </p:nvCxnSpPr>
        <p:spPr>
          <a:xfrm flipH="1" flipV="1">
            <a:off x="6568812" y="2838784"/>
            <a:ext cx="149488" cy="605192"/>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8968063-9186-D843-A956-296B27C672A8}"/>
              </a:ext>
            </a:extLst>
          </p:cNvPr>
          <p:cNvSpPr txBox="1"/>
          <p:nvPr/>
        </p:nvSpPr>
        <p:spPr>
          <a:xfrm>
            <a:off x="6664220" y="2885907"/>
            <a:ext cx="1596980" cy="461665"/>
          </a:xfrm>
          <a:prstGeom prst="rect">
            <a:avLst/>
          </a:prstGeom>
          <a:noFill/>
        </p:spPr>
        <p:txBody>
          <a:bodyPr wrap="square" rtlCol="0">
            <a:spAutoFit/>
          </a:bodyPr>
          <a:lstStyle/>
          <a:p>
            <a:r>
              <a:rPr lang="en-US" sz="1200" b="1" dirty="0">
                <a:solidFill>
                  <a:schemeClr val="bg1"/>
                </a:solidFill>
              </a:rPr>
              <a:t>FACE</a:t>
            </a:r>
          </a:p>
          <a:p>
            <a:r>
              <a:rPr lang="en-US" sz="1200" b="1" dirty="0">
                <a:solidFill>
                  <a:schemeClr val="bg1"/>
                </a:solidFill>
              </a:rPr>
              <a:t>SEARCH</a:t>
            </a:r>
          </a:p>
        </p:txBody>
      </p:sp>
      <p:sp>
        <p:nvSpPr>
          <p:cNvPr id="30" name="TextBox 29">
            <a:extLst>
              <a:ext uri="{FF2B5EF4-FFF2-40B4-BE49-F238E27FC236}">
                <a16:creationId xmlns:a16="http://schemas.microsoft.com/office/drawing/2014/main" id="{3F54D8A5-D449-1D47-A8ED-AB9890DA3DD5}"/>
              </a:ext>
            </a:extLst>
          </p:cNvPr>
          <p:cNvSpPr txBox="1"/>
          <p:nvPr/>
        </p:nvSpPr>
        <p:spPr>
          <a:xfrm>
            <a:off x="6032396" y="1387596"/>
            <a:ext cx="1709108" cy="276999"/>
          </a:xfrm>
          <a:prstGeom prst="rect">
            <a:avLst/>
          </a:prstGeom>
          <a:noFill/>
        </p:spPr>
        <p:txBody>
          <a:bodyPr wrap="square" rtlCol="0">
            <a:spAutoFit/>
          </a:bodyPr>
          <a:lstStyle/>
          <a:p>
            <a:pPr algn="ctr"/>
            <a:r>
              <a:rPr lang="en-US" sz="1200" b="1" dirty="0">
                <a:solidFill>
                  <a:schemeClr val="bg1"/>
                </a:solidFill>
              </a:rPr>
              <a:t>Amazon SageMaker</a:t>
            </a:r>
          </a:p>
        </p:txBody>
      </p:sp>
      <p:pic>
        <p:nvPicPr>
          <p:cNvPr id="31" name="Graphic 30">
            <a:extLst>
              <a:ext uri="{FF2B5EF4-FFF2-40B4-BE49-F238E27FC236}">
                <a16:creationId xmlns:a16="http://schemas.microsoft.com/office/drawing/2014/main" id="{52F888D0-5FD5-D04C-B363-4BB559C351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48361" y="699369"/>
            <a:ext cx="683879" cy="676742"/>
          </a:xfrm>
          <a:prstGeom prst="rect">
            <a:avLst/>
          </a:prstGeom>
        </p:spPr>
      </p:pic>
      <p:cxnSp>
        <p:nvCxnSpPr>
          <p:cNvPr id="37" name="Straight Connector 36">
            <a:extLst>
              <a:ext uri="{FF2B5EF4-FFF2-40B4-BE49-F238E27FC236}">
                <a16:creationId xmlns:a16="http://schemas.microsoft.com/office/drawing/2014/main" id="{BB2B0AD6-C1F9-BB40-A694-0801300B38E9}"/>
              </a:ext>
            </a:extLst>
          </p:cNvPr>
          <p:cNvCxnSpPr>
            <a:cxnSpLocks/>
          </p:cNvCxnSpPr>
          <p:nvPr/>
        </p:nvCxnSpPr>
        <p:spPr>
          <a:xfrm flipV="1">
            <a:off x="4418395" y="885988"/>
            <a:ext cx="2029966" cy="501608"/>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35" name="Freeform 34">
            <a:extLst>
              <a:ext uri="{FF2B5EF4-FFF2-40B4-BE49-F238E27FC236}">
                <a16:creationId xmlns:a16="http://schemas.microsoft.com/office/drawing/2014/main" id="{6FF92201-C487-924E-93E4-25B4899B4D90}"/>
              </a:ext>
            </a:extLst>
          </p:cNvPr>
          <p:cNvSpPr/>
          <p:nvPr/>
        </p:nvSpPr>
        <p:spPr>
          <a:xfrm>
            <a:off x="5142252" y="1168400"/>
            <a:ext cx="737848" cy="495300"/>
          </a:xfrm>
          <a:custGeom>
            <a:avLst/>
            <a:gdLst>
              <a:gd name="connsiteX0" fmla="*/ 39348 w 737848"/>
              <a:gd name="connsiteY0" fmla="*/ 304800 h 495300"/>
              <a:gd name="connsiteX1" fmla="*/ 128248 w 737848"/>
              <a:gd name="connsiteY1" fmla="*/ 177800 h 495300"/>
              <a:gd name="connsiteX2" fmla="*/ 153648 w 737848"/>
              <a:gd name="connsiteY2" fmla="*/ 139700 h 495300"/>
              <a:gd name="connsiteX3" fmla="*/ 191748 w 737848"/>
              <a:gd name="connsiteY3" fmla="*/ 114300 h 495300"/>
              <a:gd name="connsiteX4" fmla="*/ 255248 w 737848"/>
              <a:gd name="connsiteY4" fmla="*/ 63500 h 495300"/>
              <a:gd name="connsiteX5" fmla="*/ 293348 w 737848"/>
              <a:gd name="connsiteY5" fmla="*/ 38100 h 495300"/>
              <a:gd name="connsiteX6" fmla="*/ 369548 w 737848"/>
              <a:gd name="connsiteY6" fmla="*/ 12700 h 495300"/>
              <a:gd name="connsiteX7" fmla="*/ 407648 w 737848"/>
              <a:gd name="connsiteY7" fmla="*/ 0 h 495300"/>
              <a:gd name="connsiteX8" fmla="*/ 534648 w 737848"/>
              <a:gd name="connsiteY8" fmla="*/ 12700 h 495300"/>
              <a:gd name="connsiteX9" fmla="*/ 572748 w 737848"/>
              <a:gd name="connsiteY9" fmla="*/ 25400 h 495300"/>
              <a:gd name="connsiteX10" fmla="*/ 636248 w 737848"/>
              <a:gd name="connsiteY10" fmla="*/ 76200 h 495300"/>
              <a:gd name="connsiteX11" fmla="*/ 712448 w 737848"/>
              <a:gd name="connsiteY11" fmla="*/ 228600 h 495300"/>
              <a:gd name="connsiteX12" fmla="*/ 725148 w 737848"/>
              <a:gd name="connsiteY12" fmla="*/ 266700 h 495300"/>
              <a:gd name="connsiteX13" fmla="*/ 737848 w 737848"/>
              <a:gd name="connsiteY13" fmla="*/ 304800 h 495300"/>
              <a:gd name="connsiteX14" fmla="*/ 725148 w 737848"/>
              <a:gd name="connsiteY14" fmla="*/ 406400 h 495300"/>
              <a:gd name="connsiteX15" fmla="*/ 699748 w 737848"/>
              <a:gd name="connsiteY15" fmla="*/ 495300 h 495300"/>
              <a:gd name="connsiteX16" fmla="*/ 623548 w 737848"/>
              <a:gd name="connsiteY16" fmla="*/ 469900 h 495300"/>
              <a:gd name="connsiteX17" fmla="*/ 585448 w 737848"/>
              <a:gd name="connsiteY17" fmla="*/ 444500 h 495300"/>
              <a:gd name="connsiteX18" fmla="*/ 509248 w 737848"/>
              <a:gd name="connsiteY18" fmla="*/ 419100 h 495300"/>
              <a:gd name="connsiteX19" fmla="*/ 471148 w 737848"/>
              <a:gd name="connsiteY19" fmla="*/ 406400 h 495300"/>
              <a:gd name="connsiteX20" fmla="*/ 433048 w 737848"/>
              <a:gd name="connsiteY20" fmla="*/ 393700 h 495300"/>
              <a:gd name="connsiteX21" fmla="*/ 356848 w 737848"/>
              <a:gd name="connsiteY21" fmla="*/ 381000 h 495300"/>
              <a:gd name="connsiteX22" fmla="*/ 204448 w 737848"/>
              <a:gd name="connsiteY22" fmla="*/ 393700 h 495300"/>
              <a:gd name="connsiteX23" fmla="*/ 166348 w 737848"/>
              <a:gd name="connsiteY23" fmla="*/ 406400 h 495300"/>
              <a:gd name="connsiteX24" fmla="*/ 26648 w 737848"/>
              <a:gd name="connsiteY24" fmla="*/ 393700 h 495300"/>
              <a:gd name="connsiteX25" fmla="*/ 13948 w 737848"/>
              <a:gd name="connsiteY25" fmla="*/ 317500 h 495300"/>
              <a:gd name="connsiteX26" fmla="*/ 39348 w 737848"/>
              <a:gd name="connsiteY26" fmla="*/ 3048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7848" h="495300">
                <a:moveTo>
                  <a:pt x="39348" y="304800"/>
                </a:moveTo>
                <a:cubicBezTo>
                  <a:pt x="58398" y="281517"/>
                  <a:pt x="98834" y="220286"/>
                  <a:pt x="128248" y="177800"/>
                </a:cubicBezTo>
                <a:cubicBezTo>
                  <a:pt x="136936" y="165250"/>
                  <a:pt x="140948" y="148167"/>
                  <a:pt x="153648" y="139700"/>
                </a:cubicBezTo>
                <a:lnTo>
                  <a:pt x="191748" y="114300"/>
                </a:lnTo>
                <a:cubicBezTo>
                  <a:pt x="234566" y="50074"/>
                  <a:pt x="193904" y="94172"/>
                  <a:pt x="255248" y="63500"/>
                </a:cubicBezTo>
                <a:cubicBezTo>
                  <a:pt x="268900" y="56674"/>
                  <a:pt x="279400" y="44299"/>
                  <a:pt x="293348" y="38100"/>
                </a:cubicBezTo>
                <a:cubicBezTo>
                  <a:pt x="317814" y="27226"/>
                  <a:pt x="344148" y="21167"/>
                  <a:pt x="369548" y="12700"/>
                </a:cubicBezTo>
                <a:lnTo>
                  <a:pt x="407648" y="0"/>
                </a:lnTo>
                <a:cubicBezTo>
                  <a:pt x="449981" y="4233"/>
                  <a:pt x="492598" y="6231"/>
                  <a:pt x="534648" y="12700"/>
                </a:cubicBezTo>
                <a:cubicBezTo>
                  <a:pt x="547879" y="14736"/>
                  <a:pt x="562295" y="17037"/>
                  <a:pt x="572748" y="25400"/>
                </a:cubicBezTo>
                <a:cubicBezTo>
                  <a:pt x="654812" y="91052"/>
                  <a:pt x="540483" y="44278"/>
                  <a:pt x="636248" y="76200"/>
                </a:cubicBezTo>
                <a:cubicBezTo>
                  <a:pt x="701900" y="174677"/>
                  <a:pt x="677395" y="123440"/>
                  <a:pt x="712448" y="228600"/>
                </a:cubicBezTo>
                <a:lnTo>
                  <a:pt x="725148" y="266700"/>
                </a:lnTo>
                <a:lnTo>
                  <a:pt x="737848" y="304800"/>
                </a:lnTo>
                <a:cubicBezTo>
                  <a:pt x="733615" y="338667"/>
                  <a:pt x="730759" y="372734"/>
                  <a:pt x="725148" y="406400"/>
                </a:cubicBezTo>
                <a:cubicBezTo>
                  <a:pt x="719832" y="438294"/>
                  <a:pt x="709814" y="465103"/>
                  <a:pt x="699748" y="495300"/>
                </a:cubicBezTo>
                <a:cubicBezTo>
                  <a:pt x="674348" y="486833"/>
                  <a:pt x="645825" y="484752"/>
                  <a:pt x="623548" y="469900"/>
                </a:cubicBezTo>
                <a:cubicBezTo>
                  <a:pt x="610848" y="461433"/>
                  <a:pt x="599396" y="450699"/>
                  <a:pt x="585448" y="444500"/>
                </a:cubicBezTo>
                <a:cubicBezTo>
                  <a:pt x="560982" y="433626"/>
                  <a:pt x="534648" y="427567"/>
                  <a:pt x="509248" y="419100"/>
                </a:cubicBezTo>
                <a:lnTo>
                  <a:pt x="471148" y="406400"/>
                </a:lnTo>
                <a:cubicBezTo>
                  <a:pt x="458448" y="402167"/>
                  <a:pt x="446253" y="395901"/>
                  <a:pt x="433048" y="393700"/>
                </a:cubicBezTo>
                <a:lnTo>
                  <a:pt x="356848" y="381000"/>
                </a:lnTo>
                <a:cubicBezTo>
                  <a:pt x="306048" y="385233"/>
                  <a:pt x="254977" y="386963"/>
                  <a:pt x="204448" y="393700"/>
                </a:cubicBezTo>
                <a:cubicBezTo>
                  <a:pt x="191178" y="395469"/>
                  <a:pt x="179735" y="406400"/>
                  <a:pt x="166348" y="406400"/>
                </a:cubicBezTo>
                <a:cubicBezTo>
                  <a:pt x="119589" y="406400"/>
                  <a:pt x="73215" y="397933"/>
                  <a:pt x="26648" y="393700"/>
                </a:cubicBezTo>
                <a:cubicBezTo>
                  <a:pt x="6539" y="363537"/>
                  <a:pt x="-14732" y="353350"/>
                  <a:pt x="13948" y="317500"/>
                </a:cubicBezTo>
                <a:cubicBezTo>
                  <a:pt x="23483" y="305581"/>
                  <a:pt x="20298" y="328083"/>
                  <a:pt x="39348" y="304800"/>
                </a:cubicBezTo>
                <a:close/>
              </a:path>
            </a:pathLst>
          </a:custGeom>
          <a:solidFill>
            <a:srgbClr val="A21000">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E4197694-86C3-2C4A-BF4F-517A8E5C8F3C}"/>
              </a:ext>
            </a:extLst>
          </p:cNvPr>
          <p:cNvCxnSpPr>
            <a:cxnSpLocks/>
            <a:stCxn id="35" idx="10"/>
          </p:cNvCxnSpPr>
          <p:nvPr/>
        </p:nvCxnSpPr>
        <p:spPr>
          <a:xfrm flipV="1">
            <a:off x="5778500" y="988536"/>
            <a:ext cx="658152" cy="256064"/>
          </a:xfrm>
          <a:prstGeom prst="line">
            <a:avLst/>
          </a:prstGeom>
          <a:ln>
            <a:solidFill>
              <a:schemeClr val="bg1"/>
            </a:solidFill>
            <a:headEnd type="oval"/>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2FDD5DE1-BA97-A242-A998-6249CA3B5F8D}"/>
              </a:ext>
            </a:extLst>
          </p:cNvPr>
          <p:cNvSpPr txBox="1"/>
          <p:nvPr/>
        </p:nvSpPr>
        <p:spPr>
          <a:xfrm>
            <a:off x="4811803" y="850036"/>
            <a:ext cx="1596980" cy="276999"/>
          </a:xfrm>
          <a:prstGeom prst="rect">
            <a:avLst/>
          </a:prstGeom>
          <a:noFill/>
        </p:spPr>
        <p:txBody>
          <a:bodyPr wrap="square" rtlCol="0">
            <a:spAutoFit/>
          </a:bodyPr>
          <a:lstStyle/>
          <a:p>
            <a:r>
              <a:rPr lang="en-US" sz="1200" b="1" dirty="0">
                <a:solidFill>
                  <a:schemeClr val="bg1"/>
                </a:solidFill>
              </a:rPr>
              <a:t>SEGMENTATION</a:t>
            </a:r>
          </a:p>
        </p:txBody>
      </p:sp>
      <p:sp>
        <p:nvSpPr>
          <p:cNvPr id="54" name="TextBox 53">
            <a:extLst>
              <a:ext uri="{FF2B5EF4-FFF2-40B4-BE49-F238E27FC236}">
                <a16:creationId xmlns:a16="http://schemas.microsoft.com/office/drawing/2014/main" id="{A5DF9DDE-CCA6-0746-944C-11F59F983A88}"/>
              </a:ext>
            </a:extLst>
          </p:cNvPr>
          <p:cNvSpPr txBox="1"/>
          <p:nvPr/>
        </p:nvSpPr>
        <p:spPr>
          <a:xfrm>
            <a:off x="2258580" y="1112249"/>
            <a:ext cx="1925652" cy="461665"/>
          </a:xfrm>
          <a:prstGeom prst="rect">
            <a:avLst/>
          </a:prstGeom>
          <a:noFill/>
        </p:spPr>
        <p:txBody>
          <a:bodyPr wrap="square" rtlCol="0">
            <a:spAutoFit/>
          </a:bodyPr>
          <a:lstStyle/>
          <a:p>
            <a:r>
              <a:rPr lang="en-US" sz="1200" b="1" dirty="0">
                <a:solidFill>
                  <a:schemeClr val="bg1"/>
                </a:solidFill>
              </a:rPr>
              <a:t>CUSTOM OBJECT DETECTION</a:t>
            </a:r>
          </a:p>
        </p:txBody>
      </p:sp>
    </p:spTree>
    <p:extLst>
      <p:ext uri="{BB962C8B-B14F-4D97-AF65-F5344CB8AC3E}">
        <p14:creationId xmlns:p14="http://schemas.microsoft.com/office/powerpoint/2010/main" val="2948049012"/>
      </p:ext>
    </p:extLst>
  </p:cSld>
  <p:clrMapOvr>
    <a:masterClrMapping/>
  </p:clrMapOvr>
</p:sld>
</file>

<file path=ppt/theme/theme1.xml><?xml version="1.0" encoding="utf-8"?>
<a:theme xmlns:a="http://schemas.openxmlformats.org/drawingml/2006/main" name="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52139</TotalTime>
  <Words>1059</Words>
  <Application>Microsoft Macintosh PowerPoint</Application>
  <PresentationFormat>On-screen Show (16:9)</PresentationFormat>
  <Paragraphs>204</Paragraphs>
  <Slides>25</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Amazon Ember</vt:lpstr>
      <vt:lpstr>Amazon Ember Cd</vt:lpstr>
      <vt:lpstr>Amazon Ember Cd RC Light</vt:lpstr>
      <vt:lpstr>Amazon Ember Light</vt:lpstr>
      <vt:lpstr>Amazon Ember Medium</vt:lpstr>
      <vt:lpstr>Amazon Ember Regular</vt:lpstr>
      <vt:lpstr>Amazon Ember Thin</vt:lpstr>
      <vt:lpstr>Arial</vt:lpstr>
      <vt:lpstr>Calibri</vt:lpstr>
      <vt:lpstr>Helvetica</vt:lpstr>
      <vt:lpstr>DeckTemplate-AWS</vt:lpstr>
      <vt:lpstr>Computer Vision on AWS Jumpstart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 Solutions Lab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785</cp:revision>
  <dcterms:created xsi:type="dcterms:W3CDTF">2016-06-17T18:22:10Z</dcterms:created>
  <dcterms:modified xsi:type="dcterms:W3CDTF">2019-05-17T22:15:41Z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rbgav@DESKTOP-5B8O1IP</vt:lpwstr>
  </property>
  <property fmtid="{D5CDD505-2E9C-101B-9397-08002B2CF9AE}" pid="6" name="MSIP_Label_f42aa342-8706-4288-bd11-ebb85995028c_SetDate">
    <vt:lpwstr>2018-10-21T19:33:11.1558080Z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